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81" r:id="rId4"/>
    <p:sldId id="282" r:id="rId5"/>
    <p:sldId id="274" r:id="rId6"/>
    <p:sldId id="262" r:id="rId7"/>
    <p:sldId id="263" r:id="rId8"/>
    <p:sldId id="269" r:id="rId9"/>
    <p:sldId id="270" r:id="rId10"/>
    <p:sldId id="266" r:id="rId11"/>
    <p:sldId id="258" r:id="rId12"/>
    <p:sldId id="259" r:id="rId13"/>
    <p:sldId id="276" r:id="rId14"/>
    <p:sldId id="275" r:id="rId15"/>
    <p:sldId id="260" r:id="rId16"/>
    <p:sldId id="271" r:id="rId17"/>
    <p:sldId id="261" r:id="rId18"/>
    <p:sldId id="283" r:id="rId19"/>
    <p:sldId id="278"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918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7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12/15/2016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762000"/>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676400"/>
            <a:ext cx="6400800" cy="1143000"/>
          </a:xfrm>
        </p:spPr>
        <p:txBody>
          <a:bodyPr/>
          <a:lstStyle/>
          <a:p>
            <a:r>
              <a:rPr lang="sr-Latn-BA" dirty="0" smtClean="0">
                <a:solidFill>
                  <a:srgbClr val="419182"/>
                </a:solidFill>
                <a:effectLst>
                  <a:outerShdw blurRad="38100" dist="38100" dir="2700000" algn="tl">
                    <a:srgbClr val="000000">
                      <a:alpha val="43137"/>
                    </a:srgbClr>
                  </a:outerShdw>
                </a:effectLst>
                <a:latin typeface="Book Antiqua" panose="02040602050305030304" pitchFamily="18" charset="0"/>
              </a:rPr>
              <a:t>NatRisk project</a:t>
            </a:r>
            <a:endParaRPr lang="bs-Latn-BA" dirty="0">
              <a:solidFill>
                <a:srgbClr val="419182"/>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295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smtClean="0">
                <a:solidFill>
                  <a:srgbClr val="002060"/>
                </a:solidFill>
                <a:latin typeface="Book Antiqua" panose="02040602050305030304" pitchFamily="18" charset="0"/>
              </a:rPr>
              <a:t>Milan </a:t>
            </a:r>
            <a:r>
              <a:rPr lang="sr-Latn-BA" sz="1800" dirty="0" smtClean="0">
                <a:solidFill>
                  <a:srgbClr val="002060"/>
                </a:solidFill>
                <a:latin typeface="Book Antiqua" panose="02040602050305030304" pitchFamily="18" charset="0"/>
              </a:rPr>
              <a:t>Gocić</a:t>
            </a:r>
          </a:p>
          <a:p>
            <a:r>
              <a:rPr lang="sr-Latn-BA" sz="1800" dirty="0" smtClean="0">
                <a:solidFill>
                  <a:srgbClr val="002060"/>
                </a:solidFill>
                <a:latin typeface="Book Antiqua" panose="02040602050305030304" pitchFamily="18" charset="0"/>
              </a:rPr>
              <a:t>University of Niš</a:t>
            </a:r>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Kick-off meeting/ 15</a:t>
            </a:r>
            <a:r>
              <a:rPr lang="en-GB" sz="1800" baseline="30000" dirty="0" err="1" smtClean="0">
                <a:solidFill>
                  <a:srgbClr val="002060"/>
                </a:solidFill>
                <a:latin typeface="Book Antiqua" panose="02040602050305030304" pitchFamily="18" charset="0"/>
              </a:rPr>
              <a:t>th</a:t>
            </a:r>
            <a:r>
              <a:rPr lang="sr-Latn-BA" sz="1800" dirty="0" smtClean="0">
                <a:solidFill>
                  <a:srgbClr val="002060"/>
                </a:solidFill>
                <a:latin typeface="Book Antiqua" panose="02040602050305030304" pitchFamily="18" charset="0"/>
              </a:rPr>
              <a:t> December 2016</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dirty="0" smtClean="0">
                <a:effectLst/>
                <a:latin typeface="Book Antiqua"/>
                <a:ea typeface="Calibri"/>
                <a:cs typeface="Times New Roman"/>
              </a:rPr>
              <a:t>5</a:t>
            </a:r>
            <a:r>
              <a:rPr lang="en-US" sz="1200" dirty="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0" name="Picture 9" descr="http://rewbc.ni.ac.rs/wp-content/uploads/2016/02/University-NIS.png"/>
          <p:cNvPicPr/>
          <p:nvPr/>
        </p:nvPicPr>
        <p:blipFill>
          <a:blip r:embed="rId3" cstate="print"/>
          <a:srcRect/>
          <a:stretch>
            <a:fillRect/>
          </a:stretch>
        </p:blipFill>
        <p:spPr bwMode="auto">
          <a:xfrm>
            <a:off x="3962400" y="3810000"/>
            <a:ext cx="1143000" cy="1066800"/>
          </a:xfrm>
          <a:prstGeom prst="rect">
            <a:avLst/>
          </a:prstGeom>
          <a:noFill/>
          <a:ln w="9525">
            <a:noFill/>
            <a:miter lim="800000"/>
            <a:headEnd/>
            <a:tailEnd/>
          </a:ln>
        </p:spPr>
      </p:pic>
      <p:pic>
        <p:nvPicPr>
          <p:cNvPr id="15" name="Picture 14" descr="eu_flag_co_funded_pos_[rgb]_right.jpg"/>
          <p:cNvPicPr/>
          <p:nvPr/>
        </p:nvPicPr>
        <p:blipFill>
          <a:blip r:embed="rId4"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Sustainability</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r>
              <a:rPr lang="sr-Latn-RS" sz="2500" b="1" dirty="0" smtClean="0">
                <a:solidFill>
                  <a:srgbClr val="002060"/>
                </a:solidFill>
                <a:latin typeface="Book Antiqua" panose="02040602050305030304" pitchFamily="18" charset="0"/>
              </a:rPr>
              <a:t>S</a:t>
            </a:r>
            <a:r>
              <a:rPr lang="en-GB" sz="2500" b="1" dirty="0" smtClean="0">
                <a:solidFill>
                  <a:srgbClr val="002060"/>
                </a:solidFill>
                <a:latin typeface="Book Antiqua" panose="02040602050305030304" pitchFamily="18" charset="0"/>
              </a:rPr>
              <a:t>even new master programmes in NDRM </a:t>
            </a:r>
            <a:r>
              <a:rPr lang="en-GB" sz="2500" dirty="0" smtClean="0">
                <a:solidFill>
                  <a:srgbClr val="002060"/>
                </a:solidFill>
                <a:latin typeface="Book Antiqua" panose="02040602050305030304" pitchFamily="18" charset="0"/>
              </a:rPr>
              <a:t>at the WB partner HEIs that will be developed, accredited and implemented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T</a:t>
            </a:r>
            <a:r>
              <a:rPr lang="en-GB" sz="2500" b="1" dirty="0" err="1" smtClean="0">
                <a:solidFill>
                  <a:srgbClr val="002060"/>
                </a:solidFill>
                <a:latin typeface="Book Antiqua" panose="02040602050305030304" pitchFamily="18" charset="0"/>
              </a:rPr>
              <a:t>hree</a:t>
            </a:r>
            <a:r>
              <a:rPr lang="en-GB" sz="2500" b="1" dirty="0" smtClean="0">
                <a:solidFill>
                  <a:srgbClr val="002060"/>
                </a:solidFill>
                <a:latin typeface="Book Antiqua" panose="02040602050305030304" pitchFamily="18" charset="0"/>
              </a:rPr>
              <a:t> new training programmes in NDRM</a:t>
            </a:r>
            <a:r>
              <a:rPr lang="en-GB" sz="2500" dirty="0" smtClean="0">
                <a:solidFill>
                  <a:srgbClr val="002060"/>
                </a:solidFill>
                <a:latin typeface="Book Antiqua" panose="02040602050305030304" pitchFamily="18" charset="0"/>
              </a:rPr>
              <a:t> (one per each WB partner country)  with training materials for public sector and citizens developed and conducted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R</a:t>
            </a:r>
            <a:r>
              <a:rPr lang="en-GB" sz="2500" b="1" dirty="0" err="1" smtClean="0">
                <a:solidFill>
                  <a:srgbClr val="002060"/>
                </a:solidFill>
                <a:latin typeface="Book Antiqua" panose="02040602050305030304" pitchFamily="18" charset="0"/>
              </a:rPr>
              <a:t>etrained</a:t>
            </a:r>
            <a:r>
              <a:rPr lang="en-GB" sz="2500" b="1" dirty="0" smtClean="0">
                <a:solidFill>
                  <a:srgbClr val="002060"/>
                </a:solidFill>
                <a:latin typeface="Book Antiqua" panose="02040602050305030304" pitchFamily="18" charset="0"/>
              </a:rPr>
              <a:t> teaching staff </a:t>
            </a:r>
            <a:r>
              <a:rPr lang="en-GB" sz="2500" dirty="0" smtClean="0">
                <a:solidFill>
                  <a:srgbClr val="002060"/>
                </a:solidFill>
                <a:latin typeface="Book Antiqua" panose="02040602050305030304" pitchFamily="18" charset="0"/>
              </a:rPr>
              <a:t>with up-to-date knowledge in NDRM to teach on the new master programmes</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A</a:t>
            </a:r>
            <a:r>
              <a:rPr lang="en-GB" sz="2500" b="1" dirty="0" err="1" smtClean="0">
                <a:solidFill>
                  <a:srgbClr val="002060"/>
                </a:solidFill>
                <a:latin typeface="Book Antiqua" panose="02040602050305030304" pitchFamily="18" charset="0"/>
              </a:rPr>
              <a:t>dvanced</a:t>
            </a:r>
            <a:r>
              <a:rPr lang="en-GB" sz="2500" b="1" dirty="0" smtClean="0">
                <a:solidFill>
                  <a:srgbClr val="002060"/>
                </a:solidFill>
                <a:latin typeface="Book Antiqua" panose="02040602050305030304" pitchFamily="18" charset="0"/>
              </a:rPr>
              <a:t> teaching and learning process introduced</a:t>
            </a:r>
            <a:r>
              <a:rPr lang="sr-Latn-RS" sz="2500" dirty="0" smtClean="0">
                <a:solidFill>
                  <a:srgbClr val="002060"/>
                </a:solidFill>
                <a:latin typeface="Book Antiqua" panose="02040602050305030304" pitchFamily="18" charset="0"/>
              </a:rPr>
              <a:t>.</a:t>
            </a:r>
            <a:endParaRPr lang="en-US" sz="2500" dirty="0" smtClean="0">
              <a:solidFill>
                <a:srgbClr val="002060"/>
              </a:solidFill>
              <a:latin typeface="Book Antiqua" panose="02040602050305030304" pitchFamily="18" charset="0"/>
            </a:endParaRPr>
          </a:p>
          <a:p>
            <a:pPr algn="just"/>
            <a:r>
              <a:rPr lang="sr-Latn-RS" sz="2500" b="1" dirty="0" smtClean="0">
                <a:solidFill>
                  <a:srgbClr val="002060"/>
                </a:solidFill>
                <a:latin typeface="Book Antiqua" panose="02040602050305030304" pitchFamily="18" charset="0"/>
              </a:rPr>
              <a:t>I</a:t>
            </a:r>
            <a:r>
              <a:rPr lang="en-GB" sz="2500" b="1" dirty="0" err="1" smtClean="0">
                <a:solidFill>
                  <a:srgbClr val="002060"/>
                </a:solidFill>
                <a:latin typeface="Book Antiqua" panose="02040602050305030304" pitchFamily="18" charset="0"/>
              </a:rPr>
              <a:t>ntroduced</a:t>
            </a:r>
            <a:r>
              <a:rPr lang="en-GB" sz="2500" b="1" dirty="0" smtClean="0">
                <a:solidFill>
                  <a:srgbClr val="002060"/>
                </a:solidFill>
                <a:latin typeface="Book Antiqua" panose="02040602050305030304" pitchFamily="18" charset="0"/>
              </a:rPr>
              <a:t> new laboratory equipment, library units and software</a:t>
            </a:r>
            <a:r>
              <a:rPr lang="en-GB" sz="2500" dirty="0" smtClean="0">
                <a:solidFill>
                  <a:srgbClr val="002060"/>
                </a:solidFill>
                <a:latin typeface="Book Antiqua" panose="02040602050305030304" pitchFamily="18" charset="0"/>
              </a:rPr>
              <a:t> necessary for the continuation of the new master programmes.</a:t>
            </a:r>
            <a:endParaRPr lang="en-US" sz="2500" dirty="0" smtClean="0">
              <a:solidFill>
                <a:srgbClr val="002060"/>
              </a:solidFill>
              <a:latin typeface="Book Antiqua" panose="02040602050305030304" pitchFamily="18" charset="0"/>
            </a:endParaRPr>
          </a:p>
          <a:p>
            <a:endParaRPr lang="bs-Latn-BA"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rmAutofit fontScale="85000" lnSpcReduction="20000"/>
          </a:bodyPr>
          <a:lstStyle/>
          <a:p>
            <a:pPr>
              <a:buNone/>
            </a:pPr>
            <a:r>
              <a:rPr lang="bs-Latn-BA" sz="2700" b="1" dirty="0" smtClean="0">
                <a:solidFill>
                  <a:srgbClr val="002060"/>
                </a:solidFill>
                <a:latin typeface="Book Antiqua" panose="02040602050305030304" pitchFamily="18" charset="0"/>
              </a:rPr>
              <a:t>EU partners</a:t>
            </a:r>
          </a:p>
          <a:p>
            <a:pPr>
              <a:buNone/>
            </a:pPr>
            <a:endParaRPr lang="bs-Latn-BA" sz="2500" b="1"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University of Natural Resources and Life Sciences, Vienna</a:t>
            </a:r>
            <a:r>
              <a:rPr lang="sr-Latn-RS" sz="2600" dirty="0" smtClean="0">
                <a:solidFill>
                  <a:srgbClr val="002060"/>
                </a:solidFill>
                <a:latin typeface="Book Antiqua" panose="02040602050305030304" pitchFamily="18" charset="0"/>
              </a:rPr>
              <a:t> (BOKU, AUSTRIA)</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Middlesex University Higher Education Corporation</a:t>
            </a:r>
            <a:r>
              <a:rPr lang="sr-Latn-RS" sz="2600" dirty="0" smtClean="0">
                <a:solidFill>
                  <a:srgbClr val="002060"/>
                </a:solidFill>
                <a:latin typeface="Book Antiqua" panose="02040602050305030304" pitchFamily="18" charset="0"/>
              </a:rPr>
              <a:t> (MUHEC, UK)</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smtClean="0">
                <a:solidFill>
                  <a:srgbClr val="002060"/>
                </a:solidFill>
                <a:latin typeface="Book Antiqua" panose="02040602050305030304" pitchFamily="18" charset="0"/>
              </a:rPr>
              <a:t>University of Messina</a:t>
            </a:r>
            <a:r>
              <a:rPr lang="sr-Latn-RS" sz="2600" dirty="0" smtClean="0">
                <a:solidFill>
                  <a:srgbClr val="002060"/>
                </a:solidFill>
                <a:latin typeface="Book Antiqua" panose="02040602050305030304" pitchFamily="18" charset="0"/>
              </a:rPr>
              <a:t> (UNIME, ITALY)</a:t>
            </a:r>
          </a:p>
          <a:p>
            <a:pPr>
              <a:buNone/>
            </a:pPr>
            <a:endParaRPr lang="sr-Latn-RS" sz="26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a:t>
            </a:r>
            <a:r>
              <a:rPr lang="en-US" sz="2600" dirty="0" err="1" smtClean="0">
                <a:solidFill>
                  <a:srgbClr val="002060"/>
                </a:solidFill>
                <a:latin typeface="Book Antiqua" panose="02040602050305030304" pitchFamily="18" charset="0"/>
              </a:rPr>
              <a:t>Óbuda</a:t>
            </a:r>
            <a:r>
              <a:rPr lang="en-US" sz="2600" dirty="0" smtClean="0">
                <a:solidFill>
                  <a:srgbClr val="002060"/>
                </a:solidFill>
                <a:latin typeface="Book Antiqua" panose="02040602050305030304" pitchFamily="18" charset="0"/>
              </a:rPr>
              <a:t> University</a:t>
            </a:r>
            <a:r>
              <a:rPr lang="sr-Latn-RS" sz="2600" dirty="0" smtClean="0">
                <a:solidFill>
                  <a:srgbClr val="002060"/>
                </a:solidFill>
                <a:latin typeface="Book Antiqua" panose="02040602050305030304" pitchFamily="18" charset="0"/>
              </a:rPr>
              <a:t> (OE, HUNGARY)</a:t>
            </a:r>
          </a:p>
          <a:p>
            <a:pPr>
              <a:buNone/>
            </a:pPr>
            <a:endParaRPr lang="sr-Latn-RS" sz="3000" dirty="0" smtClean="0">
              <a:solidFill>
                <a:srgbClr val="002060"/>
              </a:solidFill>
              <a:latin typeface="Book Antiqua" panose="02040602050305030304" pitchFamily="18" charset="0"/>
            </a:endParaRPr>
          </a:p>
          <a:p>
            <a:pPr>
              <a:buNone/>
            </a:pPr>
            <a:r>
              <a:rPr lang="sr-Latn-RS" sz="2600" dirty="0" smtClean="0">
                <a:solidFill>
                  <a:srgbClr val="002060"/>
                </a:solidFill>
                <a:latin typeface="Book Antiqua" panose="02040602050305030304" pitchFamily="18" charset="0"/>
              </a:rPr>
              <a:t>	T</a:t>
            </a:r>
            <a:r>
              <a:rPr lang="en-US" sz="2600" dirty="0" err="1" smtClean="0">
                <a:solidFill>
                  <a:srgbClr val="002060"/>
                </a:solidFill>
                <a:latin typeface="Book Antiqua" panose="02040602050305030304" pitchFamily="18" charset="0"/>
              </a:rPr>
              <a:t>echnical</a:t>
            </a:r>
            <a:r>
              <a:rPr lang="en-US" sz="2600" dirty="0" smtClean="0">
                <a:solidFill>
                  <a:srgbClr val="002060"/>
                </a:solidFill>
                <a:latin typeface="Book Antiqua" panose="02040602050305030304" pitchFamily="18" charset="0"/>
              </a:rPr>
              <a:t> University of Crete, </a:t>
            </a:r>
            <a:r>
              <a:rPr lang="en-US" sz="2600" dirty="0" err="1" smtClean="0">
                <a:solidFill>
                  <a:srgbClr val="002060"/>
                </a:solidFill>
                <a:latin typeface="Book Antiqua" panose="02040602050305030304" pitchFamily="18" charset="0"/>
              </a:rPr>
              <a:t>Chania</a:t>
            </a:r>
            <a:r>
              <a:rPr lang="sr-Latn-RS" sz="2600" dirty="0" smtClean="0">
                <a:solidFill>
                  <a:srgbClr val="002060"/>
                </a:solidFill>
                <a:latin typeface="Book Antiqua" panose="02040602050305030304" pitchFamily="18" charset="0"/>
              </a:rPr>
              <a:t> (TUC, GREECE)</a:t>
            </a:r>
          </a:p>
          <a:p>
            <a:pPr>
              <a:buNone/>
            </a:pPr>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6" descr="http://www.natrisk.ni.ac.rs/images/logos/boku.png"/>
          <p:cNvPicPr>
            <a:picLocks noChangeAspect="1" noChangeArrowheads="1"/>
          </p:cNvPicPr>
          <p:nvPr/>
        </p:nvPicPr>
        <p:blipFill>
          <a:blip r:embed="rId4"/>
          <a:srcRect/>
          <a:stretch>
            <a:fillRect/>
          </a:stretch>
        </p:blipFill>
        <p:spPr bwMode="auto">
          <a:xfrm>
            <a:off x="0" y="2133600"/>
            <a:ext cx="914400" cy="914400"/>
          </a:xfrm>
          <a:prstGeom prst="rect">
            <a:avLst/>
          </a:prstGeom>
          <a:noFill/>
        </p:spPr>
      </p:pic>
      <p:pic>
        <p:nvPicPr>
          <p:cNvPr id="14" name="Picture 8" descr="http://www.natrisk.ni.ac.rs/images/logos/Middlesex.png"/>
          <p:cNvPicPr>
            <a:picLocks noChangeAspect="1" noChangeArrowheads="1"/>
          </p:cNvPicPr>
          <p:nvPr/>
        </p:nvPicPr>
        <p:blipFill>
          <a:blip r:embed="rId5" cstate="print"/>
          <a:srcRect/>
          <a:stretch>
            <a:fillRect/>
          </a:stretch>
        </p:blipFill>
        <p:spPr bwMode="auto">
          <a:xfrm>
            <a:off x="152400" y="3200400"/>
            <a:ext cx="625876" cy="685800"/>
          </a:xfrm>
          <a:prstGeom prst="rect">
            <a:avLst/>
          </a:prstGeom>
          <a:noFill/>
        </p:spPr>
      </p:pic>
      <p:pic>
        <p:nvPicPr>
          <p:cNvPr id="15" name="Picture 20" descr="http://www.natrisk.ni.ac.rs/images/logos/uniME.png"/>
          <p:cNvPicPr>
            <a:picLocks noChangeAspect="1" noChangeArrowheads="1"/>
          </p:cNvPicPr>
          <p:nvPr/>
        </p:nvPicPr>
        <p:blipFill>
          <a:blip r:embed="rId6" cstate="print"/>
          <a:srcRect/>
          <a:stretch>
            <a:fillRect/>
          </a:stretch>
        </p:blipFill>
        <p:spPr bwMode="auto">
          <a:xfrm>
            <a:off x="152400" y="4038600"/>
            <a:ext cx="609599" cy="609600"/>
          </a:xfrm>
          <a:prstGeom prst="rect">
            <a:avLst/>
          </a:prstGeom>
          <a:noFill/>
        </p:spPr>
      </p:pic>
      <p:pic>
        <p:nvPicPr>
          <p:cNvPr id="16" name="Picture 22" descr="http://www.natrisk.ni.ac.rs/images/logos/uniOBUDA.png"/>
          <p:cNvPicPr>
            <a:picLocks noChangeAspect="1" noChangeArrowheads="1"/>
          </p:cNvPicPr>
          <p:nvPr/>
        </p:nvPicPr>
        <p:blipFill>
          <a:blip r:embed="rId7" cstate="print"/>
          <a:srcRect/>
          <a:stretch>
            <a:fillRect/>
          </a:stretch>
        </p:blipFill>
        <p:spPr bwMode="auto">
          <a:xfrm>
            <a:off x="152401" y="4669971"/>
            <a:ext cx="609600" cy="740229"/>
          </a:xfrm>
          <a:prstGeom prst="rect">
            <a:avLst/>
          </a:prstGeom>
          <a:noFill/>
        </p:spPr>
      </p:pic>
      <p:pic>
        <p:nvPicPr>
          <p:cNvPr id="17" name="Picture 2" descr="http://www.natrisk.ni.ac.rs/images/logos/tuc.png"/>
          <p:cNvPicPr>
            <a:picLocks noChangeAspect="1" noChangeArrowheads="1"/>
          </p:cNvPicPr>
          <p:nvPr/>
        </p:nvPicPr>
        <p:blipFill>
          <a:blip r:embed="rId8" cstate="print"/>
          <a:srcRect/>
          <a:stretch>
            <a:fillRect/>
          </a:stretch>
        </p:blipFill>
        <p:spPr bwMode="auto">
          <a:xfrm>
            <a:off x="196765" y="5457718"/>
            <a:ext cx="565235" cy="714482"/>
          </a:xfrm>
          <a:prstGeom prst="rect">
            <a:avLst/>
          </a:prstGeom>
          <a:noFill/>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524000"/>
            <a:ext cx="8229600" cy="4525963"/>
          </a:xfrm>
        </p:spPr>
        <p:txBody>
          <a:bodyPr>
            <a:noAutofit/>
          </a:bodyPr>
          <a:lstStyle/>
          <a:p>
            <a:pPr>
              <a:buNone/>
            </a:pPr>
            <a:r>
              <a:rPr lang="bs-Latn-BA" sz="2300" b="1" dirty="0" smtClean="0">
                <a:solidFill>
                  <a:srgbClr val="002060"/>
                </a:solidFill>
                <a:latin typeface="Book Antiqua" panose="02040602050305030304" pitchFamily="18" charset="0"/>
              </a:rPr>
              <a:t>Western Balkan partners</a:t>
            </a:r>
          </a:p>
          <a:p>
            <a:pPr>
              <a:buNone/>
            </a:pPr>
            <a:endParaRPr lang="bs-Latn-BA" sz="1100" b="1" dirty="0" smtClean="0">
              <a:solidFill>
                <a:srgbClr val="002060"/>
              </a:solidFill>
              <a:latin typeface="Book Antiqua" panose="02040602050305030304" pitchFamily="18" charset="0"/>
            </a:endParaRPr>
          </a:p>
          <a:p>
            <a:pPr>
              <a:buNone/>
            </a:pPr>
            <a:r>
              <a:rPr lang="bs-Latn-BA" sz="2300" dirty="0" smtClean="0">
                <a:solidFill>
                  <a:srgbClr val="002060"/>
                </a:solidFill>
                <a:latin typeface="Book Antiqua" panose="02040602050305030304" pitchFamily="18" charset="0"/>
              </a:rPr>
              <a:t>	University of Niš (UNI, Serbia)</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Academy of </a:t>
            </a:r>
            <a:r>
              <a:rPr lang="en-US" sz="2300" dirty="0" err="1" smtClean="0">
                <a:solidFill>
                  <a:srgbClr val="002060"/>
                </a:solidFill>
                <a:latin typeface="Book Antiqua" panose="02040602050305030304" pitchFamily="18" charset="0"/>
              </a:rPr>
              <a:t>Criminalistics</a:t>
            </a:r>
            <a:r>
              <a:rPr lang="en-US" sz="2300" dirty="0" smtClean="0">
                <a:solidFill>
                  <a:srgbClr val="002060"/>
                </a:solidFill>
                <a:latin typeface="Book Antiqua" panose="02040602050305030304" pitchFamily="18" charset="0"/>
              </a:rPr>
              <a:t> and Police Studies</a:t>
            </a:r>
            <a:r>
              <a:rPr lang="sr-Latn-RS" sz="2300" dirty="0" smtClean="0">
                <a:solidFill>
                  <a:srgbClr val="002060"/>
                </a:solidFill>
                <a:latin typeface="Book Antiqua" panose="02040602050305030304" pitchFamily="18" charset="0"/>
              </a:rPr>
              <a:t> (KPA, Serbia)</a:t>
            </a:r>
          </a:p>
          <a:p>
            <a:pPr>
              <a:buNone/>
            </a:pPr>
            <a:r>
              <a:rPr lang="bs-Latn-BA" sz="2300" dirty="0" smtClean="0">
                <a:solidFill>
                  <a:srgbClr val="002060"/>
                </a:solidFill>
                <a:latin typeface="Book Antiqua" panose="02040602050305030304" pitchFamily="18" charset="0"/>
              </a:rPr>
              <a:t>	University of Pristina in Kosovska Mitrovica (UPKM, Kosovo*)</a:t>
            </a:r>
          </a:p>
          <a:p>
            <a:pPr>
              <a:buNone/>
            </a:pPr>
            <a:r>
              <a:rPr lang="bs-Latn-BA" sz="2300" dirty="0" smtClean="0">
                <a:solidFill>
                  <a:srgbClr val="002060"/>
                </a:solidFill>
                <a:latin typeface="Book Antiqua" panose="02040602050305030304" pitchFamily="18" charset="0"/>
              </a:rPr>
              <a:t>	University of Sarajevo (UNSA, Bosnia and Herzegovina)</a:t>
            </a:r>
          </a:p>
          <a:p>
            <a:pPr>
              <a:buNone/>
            </a:pPr>
            <a:r>
              <a:rPr lang="sr-Latn-RS" sz="2300" dirty="0" smtClean="0">
                <a:solidFill>
                  <a:srgbClr val="002060"/>
                </a:solidFill>
                <a:latin typeface="Book Antiqua" panose="02040602050305030304" pitchFamily="18" charset="0"/>
              </a:rPr>
              <a:t>	</a:t>
            </a:r>
            <a:r>
              <a:rPr lang="en-US" sz="2300" dirty="0" err="1" smtClean="0">
                <a:solidFill>
                  <a:srgbClr val="002060"/>
                </a:solidFill>
                <a:latin typeface="Book Antiqua" panose="02040602050305030304" pitchFamily="18" charset="0"/>
              </a:rPr>
              <a:t>Republi</a:t>
            </a:r>
            <a:r>
              <a:rPr lang="sr-Latn-RS" sz="2300" dirty="0" smtClean="0">
                <a:solidFill>
                  <a:srgbClr val="002060"/>
                </a:solidFill>
                <a:latin typeface="Book Antiqua" panose="02040602050305030304" pitchFamily="18" charset="0"/>
              </a:rPr>
              <a:t>c</a:t>
            </a:r>
            <a:r>
              <a:rPr lang="en-US" sz="2300" dirty="0" smtClean="0">
                <a:solidFill>
                  <a:srgbClr val="002060"/>
                </a:solidFill>
                <a:latin typeface="Book Antiqua" panose="02040602050305030304" pitchFamily="18" charset="0"/>
              </a:rPr>
              <a:t> </a:t>
            </a:r>
            <a:r>
              <a:rPr lang="sr-Latn-RS" sz="2300" dirty="0" smtClean="0">
                <a:solidFill>
                  <a:srgbClr val="002060"/>
                </a:solidFill>
                <a:latin typeface="Book Antiqua" panose="02040602050305030304" pitchFamily="18" charset="0"/>
              </a:rPr>
              <a:t>of </a:t>
            </a:r>
            <a:r>
              <a:rPr lang="en-US" sz="2300" dirty="0" err="1" smtClean="0">
                <a:solidFill>
                  <a:srgbClr val="002060"/>
                </a:solidFill>
                <a:latin typeface="Book Antiqua" panose="02040602050305030304" pitchFamily="18" charset="0"/>
              </a:rPr>
              <a:t>Srpska</a:t>
            </a:r>
            <a:r>
              <a:rPr lang="sr-Latn-RS" sz="2300" dirty="0" smtClean="0">
                <a:solidFill>
                  <a:srgbClr val="002060"/>
                </a:solidFill>
                <a:latin typeface="Book Antiqua" panose="02040602050305030304" pitchFamily="18" charset="0"/>
              </a:rPr>
              <a:t> - </a:t>
            </a:r>
            <a:r>
              <a:rPr lang="en-US" sz="2300" dirty="0" smtClean="0">
                <a:solidFill>
                  <a:srgbClr val="002060"/>
                </a:solidFill>
                <a:latin typeface="Book Antiqua" panose="02040602050305030304" pitchFamily="18" charset="0"/>
              </a:rPr>
              <a:t>Ministry of Interior, Police College, Department for police education</a:t>
            </a:r>
            <a:r>
              <a:rPr lang="sr-Latn-RS" sz="2300" dirty="0" smtClean="0">
                <a:solidFill>
                  <a:srgbClr val="002060"/>
                </a:solidFill>
                <a:latin typeface="Book Antiqua" panose="02040602050305030304" pitchFamily="18" charset="0"/>
              </a:rPr>
              <a:t> (VSUP</a:t>
            </a:r>
            <a:r>
              <a:rPr lang="bs-Latn-BA" sz="2300" dirty="0" smtClean="0">
                <a:solidFill>
                  <a:srgbClr val="002060"/>
                </a:solidFill>
                <a:latin typeface="Book Antiqua" panose="02040602050305030304" pitchFamily="18" charset="0"/>
              </a:rPr>
              <a:t>, Bosnia and Herzegovina</a:t>
            </a:r>
            <a:r>
              <a:rPr lang="sr-Latn-RS" sz="2300" dirty="0" smtClean="0">
                <a:solidFill>
                  <a:srgbClr val="002060"/>
                </a:solidFill>
                <a:latin typeface="Book Antiqua" panose="02040602050305030304" pitchFamily="18" charset="0"/>
              </a:rPr>
              <a:t>)</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Technical College of Applied Sciences </a:t>
            </a:r>
            <a:r>
              <a:rPr lang="en-US" sz="2300" dirty="0" err="1" smtClean="0">
                <a:solidFill>
                  <a:srgbClr val="002060"/>
                </a:solidFill>
                <a:latin typeface="Book Antiqua" panose="02040602050305030304" pitchFamily="18" charset="0"/>
              </a:rPr>
              <a:t>Urosevac</a:t>
            </a:r>
            <a:r>
              <a:rPr lang="en-US" sz="2300" dirty="0" smtClean="0">
                <a:solidFill>
                  <a:srgbClr val="002060"/>
                </a:solidFill>
                <a:latin typeface="Book Antiqua" panose="02040602050305030304" pitchFamily="18" charset="0"/>
              </a:rPr>
              <a:t> with temporary seat in </a:t>
            </a:r>
            <a:r>
              <a:rPr lang="en-US" sz="2300" dirty="0" err="1" smtClean="0">
                <a:solidFill>
                  <a:srgbClr val="002060"/>
                </a:solidFill>
                <a:latin typeface="Book Antiqua" panose="02040602050305030304" pitchFamily="18" charset="0"/>
              </a:rPr>
              <a:t>Leposavic</a:t>
            </a:r>
            <a:r>
              <a:rPr lang="sr-Latn-RS" sz="2300" dirty="0" smtClean="0">
                <a:solidFill>
                  <a:srgbClr val="002060"/>
                </a:solidFill>
                <a:latin typeface="Book Antiqua" panose="02040602050305030304" pitchFamily="18" charset="0"/>
              </a:rPr>
              <a:t> (TCASU, Kosovo*)</a:t>
            </a:r>
          </a:p>
          <a:p>
            <a:pPr>
              <a:buNone/>
            </a:pPr>
            <a:r>
              <a:rPr lang="sr-Latn-RS" sz="2300" dirty="0" smtClean="0">
                <a:solidFill>
                  <a:srgbClr val="002060"/>
                </a:solidFill>
                <a:latin typeface="Book Antiqua" panose="02040602050305030304" pitchFamily="18" charset="0"/>
              </a:rPr>
              <a:t>	</a:t>
            </a:r>
            <a:r>
              <a:rPr lang="en-US" sz="2300" dirty="0" smtClean="0">
                <a:solidFill>
                  <a:srgbClr val="002060"/>
                </a:solidFill>
                <a:latin typeface="Book Antiqua" panose="02040602050305030304" pitchFamily="18" charset="0"/>
              </a:rPr>
              <a:t>University of </a:t>
            </a:r>
            <a:r>
              <a:rPr lang="en-US" sz="2300" dirty="0" err="1" smtClean="0">
                <a:solidFill>
                  <a:srgbClr val="002060"/>
                </a:solidFill>
                <a:latin typeface="Book Antiqua" panose="02040602050305030304" pitchFamily="18" charset="0"/>
              </a:rPr>
              <a:t>Defence</a:t>
            </a:r>
            <a:r>
              <a:rPr lang="en-US" sz="2300" dirty="0" smtClean="0">
                <a:solidFill>
                  <a:srgbClr val="002060"/>
                </a:solidFill>
                <a:latin typeface="Book Antiqua" panose="02040602050305030304" pitchFamily="18" charset="0"/>
              </a:rPr>
              <a:t> in Belgrade</a:t>
            </a:r>
            <a:r>
              <a:rPr lang="sr-Latn-RS" sz="2300" dirty="0" smtClean="0">
                <a:solidFill>
                  <a:srgbClr val="002060"/>
                </a:solidFill>
                <a:latin typeface="Book Antiqua" panose="02040602050305030304" pitchFamily="18" charset="0"/>
              </a:rPr>
              <a:t> (UNID, Serbia)</a:t>
            </a:r>
            <a:endParaRPr lang="bs-Latn-BA" sz="23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4" descr="http://www.natrisk.ni.ac.rs/images/logos/uniNI.png"/>
          <p:cNvPicPr>
            <a:picLocks noChangeAspect="1" noChangeArrowheads="1"/>
          </p:cNvPicPr>
          <p:nvPr/>
        </p:nvPicPr>
        <p:blipFill>
          <a:blip r:embed="rId4" cstate="print"/>
          <a:srcRect/>
          <a:stretch>
            <a:fillRect/>
          </a:stretch>
        </p:blipFill>
        <p:spPr bwMode="auto">
          <a:xfrm>
            <a:off x="228600" y="2133600"/>
            <a:ext cx="533400" cy="533400"/>
          </a:xfrm>
          <a:prstGeom prst="rect">
            <a:avLst/>
          </a:prstGeom>
          <a:noFill/>
        </p:spPr>
      </p:pic>
      <p:pic>
        <p:nvPicPr>
          <p:cNvPr id="14" name="Picture 10" descr="http://www.natrisk.ni.ac.rs/images/logos/kpa.png"/>
          <p:cNvPicPr>
            <a:picLocks noChangeAspect="1" noChangeArrowheads="1"/>
          </p:cNvPicPr>
          <p:nvPr/>
        </p:nvPicPr>
        <p:blipFill>
          <a:blip r:embed="rId5" cstate="print"/>
          <a:srcRect/>
          <a:stretch>
            <a:fillRect/>
          </a:stretch>
        </p:blipFill>
        <p:spPr bwMode="auto">
          <a:xfrm>
            <a:off x="290407" y="2695184"/>
            <a:ext cx="471593" cy="581416"/>
          </a:xfrm>
          <a:prstGeom prst="rect">
            <a:avLst/>
          </a:prstGeom>
          <a:noFill/>
        </p:spPr>
      </p:pic>
      <p:pic>
        <p:nvPicPr>
          <p:cNvPr id="15" name="Picture 12" descr="http://www.natrisk.ni.ac.rs/images/logos/prUNI.png"/>
          <p:cNvPicPr>
            <a:picLocks noChangeAspect="1" noChangeArrowheads="1"/>
          </p:cNvPicPr>
          <p:nvPr/>
        </p:nvPicPr>
        <p:blipFill>
          <a:blip r:embed="rId6" cstate="print"/>
          <a:srcRect/>
          <a:stretch>
            <a:fillRect/>
          </a:stretch>
        </p:blipFill>
        <p:spPr bwMode="auto">
          <a:xfrm>
            <a:off x="228600" y="3352800"/>
            <a:ext cx="553221" cy="609600"/>
          </a:xfrm>
          <a:prstGeom prst="rect">
            <a:avLst/>
          </a:prstGeom>
          <a:noFill/>
        </p:spPr>
      </p:pic>
      <p:pic>
        <p:nvPicPr>
          <p:cNvPr id="16" name="Picture 14" descr="http://www.natrisk.ni.ac.rs/images/logos/unsa.png"/>
          <p:cNvPicPr>
            <a:picLocks noChangeAspect="1" noChangeArrowheads="1"/>
          </p:cNvPicPr>
          <p:nvPr/>
        </p:nvPicPr>
        <p:blipFill>
          <a:blip r:embed="rId7" cstate="print"/>
          <a:srcRect/>
          <a:stretch>
            <a:fillRect/>
          </a:stretch>
        </p:blipFill>
        <p:spPr bwMode="auto">
          <a:xfrm>
            <a:off x="228600" y="4038600"/>
            <a:ext cx="533400" cy="533400"/>
          </a:xfrm>
          <a:prstGeom prst="rect">
            <a:avLst/>
          </a:prstGeom>
          <a:noFill/>
        </p:spPr>
      </p:pic>
      <p:pic>
        <p:nvPicPr>
          <p:cNvPr id="17" name="Picture 16" descr="http://www.natrisk.ni.ac.rs/images/logos/muprs.png"/>
          <p:cNvPicPr>
            <a:picLocks noChangeAspect="1" noChangeArrowheads="1"/>
          </p:cNvPicPr>
          <p:nvPr/>
        </p:nvPicPr>
        <p:blipFill>
          <a:blip r:embed="rId8"/>
          <a:srcRect/>
          <a:stretch>
            <a:fillRect/>
          </a:stretch>
        </p:blipFill>
        <p:spPr bwMode="auto">
          <a:xfrm>
            <a:off x="228600" y="4653950"/>
            <a:ext cx="533400" cy="603850"/>
          </a:xfrm>
          <a:prstGeom prst="rect">
            <a:avLst/>
          </a:prstGeom>
          <a:noFill/>
        </p:spPr>
      </p:pic>
      <p:pic>
        <p:nvPicPr>
          <p:cNvPr id="18" name="Picture 18" descr="http://www.natrisk.ni.ac.rs/images/logos/vts.png"/>
          <p:cNvPicPr>
            <a:picLocks noChangeAspect="1" noChangeArrowheads="1"/>
          </p:cNvPicPr>
          <p:nvPr/>
        </p:nvPicPr>
        <p:blipFill>
          <a:blip r:embed="rId9"/>
          <a:srcRect/>
          <a:stretch>
            <a:fillRect/>
          </a:stretch>
        </p:blipFill>
        <p:spPr bwMode="auto">
          <a:xfrm>
            <a:off x="228600" y="5638800"/>
            <a:ext cx="593834" cy="609600"/>
          </a:xfrm>
          <a:prstGeom prst="rect">
            <a:avLst/>
          </a:prstGeom>
          <a:noFill/>
        </p:spPr>
      </p:pic>
      <p:pic>
        <p:nvPicPr>
          <p:cNvPr id="19" name="Picture 24" descr="http://www.natrisk.ni.ac.rs/images/logos/vojakadem.png"/>
          <p:cNvPicPr>
            <a:picLocks noChangeAspect="1" noChangeArrowheads="1"/>
          </p:cNvPicPr>
          <p:nvPr/>
        </p:nvPicPr>
        <p:blipFill>
          <a:blip r:embed="rId10" cstate="print"/>
          <a:srcRect/>
          <a:stretch>
            <a:fillRect/>
          </a:stretch>
        </p:blipFill>
        <p:spPr bwMode="auto">
          <a:xfrm>
            <a:off x="249438" y="6248400"/>
            <a:ext cx="512562" cy="609600"/>
          </a:xfrm>
          <a:prstGeom prst="rect">
            <a:avLst/>
          </a:prstGeom>
          <a:noFill/>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Consortium</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pPr>
              <a:buNone/>
            </a:pPr>
            <a:r>
              <a:rPr lang="sr-Latn-CS" sz="2300" b="1" dirty="0" smtClean="0">
                <a:solidFill>
                  <a:srgbClr val="002060"/>
                </a:solidFill>
                <a:latin typeface="Book Antiqua" panose="02040602050305030304" pitchFamily="18" charset="0"/>
              </a:rPr>
              <a:t>Associated partner</a:t>
            </a:r>
            <a:endParaRPr lang="en-US" sz="2300" b="1" dirty="0" smtClean="0">
              <a:solidFill>
                <a:srgbClr val="002060"/>
              </a:solidFill>
              <a:latin typeface="Book Antiqua" panose="02040602050305030304" pitchFamily="18" charset="0"/>
            </a:endParaRPr>
          </a:p>
          <a:p>
            <a:pPr>
              <a:buNone/>
            </a:pPr>
            <a:endParaRPr lang="bs-Latn-BA" sz="2300" b="1" dirty="0" smtClean="0">
              <a:solidFill>
                <a:srgbClr val="002060"/>
              </a:solidFill>
              <a:latin typeface="Book Antiqua" panose="02040602050305030304" pitchFamily="18" charset="0"/>
            </a:endParaRPr>
          </a:p>
          <a:p>
            <a:pPr>
              <a:buNone/>
            </a:pPr>
            <a:r>
              <a:rPr lang="sr-Latn-CS" sz="2600" dirty="0" smtClean="0">
                <a:solidFill>
                  <a:srgbClr val="002060"/>
                </a:solidFill>
                <a:latin typeface="Book Antiqua" panose="02040602050305030304" pitchFamily="18" charset="0"/>
              </a:rPr>
              <a:t>     </a:t>
            </a:r>
            <a:r>
              <a:rPr lang="sr-Latn-CS" sz="2300" dirty="0" smtClean="0">
                <a:solidFill>
                  <a:srgbClr val="002060"/>
                </a:solidFill>
                <a:latin typeface="Book Antiqua" panose="02040602050305030304" pitchFamily="18" charset="0"/>
              </a:rPr>
              <a:t>Republic Hydrometeorological Service of Serbia</a:t>
            </a:r>
            <a:endParaRPr lang="en-US" sz="23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1" name="Picture 26" descr="http://www.natrisk.ni.ac.rs/images/logos/RHMZ.png"/>
          <p:cNvPicPr>
            <a:picLocks noChangeAspect="1" noChangeArrowheads="1"/>
          </p:cNvPicPr>
          <p:nvPr/>
        </p:nvPicPr>
        <p:blipFill>
          <a:blip r:embed="rId4" cstate="print"/>
          <a:srcRect/>
          <a:stretch>
            <a:fillRect/>
          </a:stretch>
        </p:blipFill>
        <p:spPr bwMode="auto">
          <a:xfrm>
            <a:off x="152400" y="2514600"/>
            <a:ext cx="685799" cy="685799"/>
          </a:xfrm>
          <a:prstGeom prst="rect">
            <a:avLst/>
          </a:prstGeom>
          <a:noFill/>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p:cNvPicPr>
            <a:picLocks noChangeAspect="1" noChangeArrowheads="1"/>
          </p:cNvPicPr>
          <p:nvPr/>
        </p:nvPicPr>
        <p:blipFill>
          <a:blip r:embed="rId2"/>
          <a:srcRect/>
          <a:stretch>
            <a:fillRect/>
          </a:stretch>
        </p:blipFill>
        <p:spPr bwMode="auto">
          <a:xfrm>
            <a:off x="762000" y="1524000"/>
            <a:ext cx="7851300" cy="5105400"/>
          </a:xfrm>
          <a:prstGeom prst="rect">
            <a:avLst/>
          </a:prstGeom>
          <a:noFill/>
          <a:ln w="9525">
            <a:noFill/>
            <a:miter lim="800000"/>
            <a:headEnd/>
            <a:tailEnd/>
          </a:ln>
          <a:effectLst/>
        </p:spPr>
      </p:pic>
      <p:sp>
        <p:nvSpPr>
          <p:cNvPr id="6" name="Title 1"/>
          <p:cNvSpPr txBox="1">
            <a:spLocks/>
          </p:cNvSpPr>
          <p:nvPr/>
        </p:nvSpPr>
        <p:spPr>
          <a:xfrm>
            <a:off x="457200" y="774700"/>
            <a:ext cx="8229600" cy="7493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s-Latn-BA" sz="4400" b="0" i="0" u="none" strike="noStrike" kern="1200" cap="none" spc="0" normalizeH="0" baseline="0" noProof="0" dirty="0" smtClean="0">
                <a:ln>
                  <a:noFill/>
                </a:ln>
                <a:solidFill>
                  <a:srgbClr val="419182"/>
                </a:solidFill>
                <a:effectLst/>
                <a:uLnTx/>
                <a:uFillTx/>
                <a:latin typeface="Book Antiqua" panose="02040602050305030304" pitchFamily="18" charset="0"/>
                <a:ea typeface="+mj-ea"/>
                <a:cs typeface="+mj-cs"/>
              </a:rPr>
              <a:t>NatRisk Map</a:t>
            </a:r>
            <a:endParaRPr kumimoji="0" lang="bs-Latn-BA" sz="4400" b="0" i="0" u="none" strike="noStrike" kern="1200" cap="none" spc="0" normalizeH="0" baseline="0" noProof="0" dirty="0">
              <a:ln>
                <a:noFill/>
              </a:ln>
              <a:solidFill>
                <a:srgbClr val="419182"/>
              </a:solidFill>
              <a:effectLst/>
              <a:uLnTx/>
              <a:uFillTx/>
              <a:latin typeface="Book Antiqua" panose="02040602050305030304" pitchFamily="18" charset="0"/>
              <a:ea typeface="+mj-ea"/>
              <a:cs typeface="+mj-cs"/>
            </a:endParaRPr>
          </a:p>
        </p:txBody>
      </p:sp>
      <p:cxnSp>
        <p:nvCxnSpPr>
          <p:cNvPr id="8" name="Straight Connector 7"/>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sp>
        <p:nvSpPr>
          <p:cNvPr id="10" name="TextBox 9"/>
          <p:cNvSpPr txBox="1"/>
          <p:nvPr/>
        </p:nvSpPr>
        <p:spPr>
          <a:xfrm>
            <a:off x="0" y="6629400"/>
            <a:ext cx="9144000" cy="246221"/>
          </a:xfrm>
          <a:prstGeom prst="rect">
            <a:avLst/>
          </a:prstGeom>
          <a:noFill/>
        </p:spPr>
        <p:txBody>
          <a:bodyPr wrap="square" rtlCol="0">
            <a:spAutoFit/>
          </a:bodyPr>
          <a:lstStyle/>
          <a:p>
            <a:r>
              <a:rPr lang="sr-Latn-RS" sz="1000" dirty="0" smtClean="0"/>
              <a:t>Source: </a:t>
            </a:r>
            <a:r>
              <a:rPr lang="en-US" sz="1000" dirty="0" smtClean="0"/>
              <a:t>http://ec.europa.eu/programmes/erasmus-plus/projects/eplus-project-details-page/?nodeRef=workspace://SpacesStore/c3a0d5cf-9f44-40b1-8731-23c187fc13ee</a:t>
            </a:r>
            <a:endParaRPr lang="en-US" sz="1000" dirty="0"/>
          </a:p>
        </p:txBody>
      </p:sp>
      <p:pic>
        <p:nvPicPr>
          <p:cNvPr id="13" name="Picture 12"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4" cstate="print"/>
          <a:stretch>
            <a:fillRect/>
          </a:stretch>
        </p:blipFill>
        <p:spPr>
          <a:xfrm>
            <a:off x="7467600" y="152400"/>
            <a:ext cx="1676400" cy="4095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Work Packages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rmAutofit fontScale="62500" lnSpcReduction="20000"/>
          </a:bodyPr>
          <a:lstStyle/>
          <a:p>
            <a:pPr marL="0" indent="0">
              <a:buNone/>
            </a:pPr>
            <a:r>
              <a:rPr lang="en-US" b="1" dirty="0" smtClean="0">
                <a:solidFill>
                  <a:srgbClr val="419182"/>
                </a:solidFill>
                <a:latin typeface="Book Antiqua" pitchFamily="18" charset="0"/>
              </a:rPr>
              <a:t>Preparation WP1</a:t>
            </a:r>
            <a:r>
              <a:rPr lang="en-US" dirty="0" smtClean="0">
                <a:solidFill>
                  <a:schemeClr val="tx2"/>
                </a:solidFill>
                <a:latin typeface="Book Antiqua" pitchFamily="18" charset="0"/>
              </a:rPr>
              <a:t>: Analysis of natural disasters needed to be managed in Western Balkan region</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US" b="1" dirty="0" smtClean="0">
                <a:solidFill>
                  <a:schemeClr val="tx2"/>
                </a:solidFill>
                <a:latin typeface="Book Antiqua" pitchFamily="18" charset="0"/>
              </a:rPr>
              <a:t>University</a:t>
            </a:r>
            <a:r>
              <a:rPr lang="en-US" b="1" dirty="0" smtClean="0">
                <a:solidFill>
                  <a:srgbClr val="419182"/>
                </a:solidFill>
                <a:latin typeface="Book Antiqua" pitchFamily="18" charset="0"/>
              </a:rPr>
              <a:t> </a:t>
            </a:r>
            <a:r>
              <a:rPr lang="en-US" b="1" dirty="0" smtClean="0">
                <a:solidFill>
                  <a:schemeClr val="tx2"/>
                </a:solidFill>
                <a:latin typeface="Book Antiqua" pitchFamily="18" charset="0"/>
              </a:rPr>
              <a:t>of Natural Resources and Life Sciences, Vienna</a:t>
            </a:r>
            <a:endParaRPr lang="en-GB" b="1" dirty="0" smtClean="0">
              <a:solidFill>
                <a:schemeClr val="tx2"/>
              </a:solidFill>
              <a:latin typeface="Book Antiqua" pitchFamily="18" charset="0"/>
            </a:endParaRPr>
          </a:p>
          <a:p>
            <a:pPr marL="0" indent="0">
              <a:buNone/>
            </a:pPr>
            <a:endParaRPr lang="en-GB" dirty="0" smtClean="0">
              <a:solidFill>
                <a:schemeClr val="tx2"/>
              </a:solidFill>
              <a:latin typeface="Book Antiqua" pitchFamily="18" charset="0"/>
            </a:endParaRPr>
          </a:p>
          <a:p>
            <a:pPr marL="0" indent="0">
              <a:buNone/>
            </a:pPr>
            <a:r>
              <a:rPr lang="sr-Latn-RS" b="1" dirty="0" smtClean="0">
                <a:solidFill>
                  <a:srgbClr val="419182"/>
                </a:solidFill>
                <a:latin typeface="Book Antiqua" pitchFamily="18" charset="0"/>
              </a:rPr>
              <a:t>Preparation </a:t>
            </a:r>
            <a:r>
              <a:rPr lang="en-GB" b="1" dirty="0" smtClean="0">
                <a:solidFill>
                  <a:srgbClr val="419182"/>
                </a:solidFill>
                <a:latin typeface="Book Antiqua" pitchFamily="18" charset="0"/>
              </a:rPr>
              <a:t>WP2</a:t>
            </a:r>
            <a:r>
              <a:rPr lang="en-GB" dirty="0" smtClean="0">
                <a:solidFill>
                  <a:schemeClr val="tx2"/>
                </a:solidFill>
                <a:latin typeface="Book Antiqua" pitchFamily="18" charset="0"/>
              </a:rPr>
              <a:t>: Development of master curricula</a:t>
            </a:r>
          </a:p>
          <a:p>
            <a:pPr marL="0" indent="0">
              <a:buNone/>
            </a:pPr>
            <a:r>
              <a:rPr lang="en-GB" dirty="0" smtClean="0">
                <a:solidFill>
                  <a:schemeClr val="tx2"/>
                </a:solidFill>
                <a:latin typeface="Book Antiqua" pitchFamily="18" charset="0"/>
              </a:rPr>
              <a:t>Leader: </a:t>
            </a:r>
            <a:r>
              <a:rPr lang="en-GB" b="1" dirty="0" smtClean="0">
                <a:solidFill>
                  <a:schemeClr val="tx2"/>
                </a:solidFill>
                <a:latin typeface="Book Antiqua" pitchFamily="18" charset="0"/>
              </a:rPr>
              <a:t>University of Messina</a:t>
            </a:r>
            <a:endParaRPr lang="sr-Latn-RS" b="1" dirty="0" smtClean="0">
              <a:solidFill>
                <a:schemeClr val="tx2"/>
              </a:solidFill>
              <a:latin typeface="Book Antiqua" pitchFamily="18" charset="0"/>
            </a:endParaRPr>
          </a:p>
          <a:p>
            <a:pPr marL="0" indent="0">
              <a:buNone/>
            </a:pPr>
            <a:endParaRPr lang="sr-Latn-RS" b="1" dirty="0" smtClean="0">
              <a:solidFill>
                <a:schemeClr val="tx2"/>
              </a:solidFill>
              <a:latin typeface="Book Antiqua" pitchFamily="18" charset="0"/>
            </a:endParaRPr>
          </a:p>
          <a:p>
            <a:pPr marL="0" indent="0">
              <a:buNone/>
            </a:pPr>
            <a:r>
              <a:rPr lang="en-US" b="1" dirty="0" smtClean="0">
                <a:solidFill>
                  <a:srgbClr val="419182"/>
                </a:solidFill>
                <a:latin typeface="Book Antiqua" pitchFamily="18" charset="0"/>
              </a:rPr>
              <a:t>Preparation WP</a:t>
            </a:r>
            <a:r>
              <a:rPr lang="sr-Latn-RS" b="1" dirty="0" smtClean="0">
                <a:solidFill>
                  <a:srgbClr val="419182"/>
                </a:solidFill>
                <a:latin typeface="Book Antiqua" pitchFamily="18" charset="0"/>
              </a:rPr>
              <a:t>3</a:t>
            </a:r>
            <a:r>
              <a:rPr lang="en-US" dirty="0" smtClean="0">
                <a:solidFill>
                  <a:schemeClr val="tx2"/>
                </a:solidFill>
                <a:latin typeface="Book Antiqua" pitchFamily="18" charset="0"/>
              </a:rPr>
              <a:t>: Development of trainings for citizens and public sector</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US" b="1" dirty="0" smtClean="0">
                <a:solidFill>
                  <a:schemeClr val="tx2"/>
                </a:solidFill>
                <a:latin typeface="Book Antiqua" pitchFamily="18" charset="0"/>
              </a:rPr>
              <a:t>University of </a:t>
            </a:r>
            <a:r>
              <a:rPr lang="en-US" b="1" dirty="0" err="1" smtClean="0">
                <a:solidFill>
                  <a:schemeClr val="tx2"/>
                </a:solidFill>
                <a:latin typeface="Book Antiqua" pitchFamily="18" charset="0"/>
              </a:rPr>
              <a:t>Defence</a:t>
            </a:r>
            <a:r>
              <a:rPr lang="en-US" b="1" dirty="0" smtClean="0">
                <a:solidFill>
                  <a:schemeClr val="tx2"/>
                </a:solidFill>
                <a:latin typeface="Book Antiqua" pitchFamily="18" charset="0"/>
              </a:rPr>
              <a:t> in Belgrade</a:t>
            </a:r>
            <a:endParaRPr lang="en-GB" b="1" dirty="0" smtClean="0">
              <a:solidFill>
                <a:schemeClr val="tx2"/>
              </a:solidFill>
              <a:latin typeface="Book Antiqua" pitchFamily="18" charset="0"/>
            </a:endParaRPr>
          </a:p>
          <a:p>
            <a:pPr marL="0" indent="0">
              <a:buNone/>
            </a:pPr>
            <a:endParaRPr lang="en-GB" dirty="0" smtClean="0">
              <a:solidFill>
                <a:schemeClr val="tx2"/>
              </a:solidFill>
              <a:latin typeface="Book Antiqua" pitchFamily="18" charset="0"/>
            </a:endParaRPr>
          </a:p>
          <a:p>
            <a:pPr marL="0" indent="0">
              <a:buNone/>
            </a:pPr>
            <a:r>
              <a:rPr lang="sr-Latn-RS" b="1" dirty="0" smtClean="0">
                <a:solidFill>
                  <a:srgbClr val="419182"/>
                </a:solidFill>
                <a:latin typeface="Book Antiqua" pitchFamily="18" charset="0"/>
              </a:rPr>
              <a:t>Development </a:t>
            </a:r>
            <a:r>
              <a:rPr lang="en-GB" b="1" dirty="0" smtClean="0">
                <a:solidFill>
                  <a:srgbClr val="419182"/>
                </a:solidFill>
                <a:latin typeface="Book Antiqua" pitchFamily="18" charset="0"/>
              </a:rPr>
              <a:t>WP</a:t>
            </a:r>
            <a:r>
              <a:rPr lang="sr-Latn-RS" b="1" dirty="0" smtClean="0">
                <a:solidFill>
                  <a:srgbClr val="419182"/>
                </a:solidFill>
                <a:latin typeface="Book Antiqua" pitchFamily="18" charset="0"/>
              </a:rPr>
              <a:t>4</a:t>
            </a:r>
            <a:r>
              <a:rPr lang="en-GB" dirty="0" smtClean="0">
                <a:solidFill>
                  <a:schemeClr val="tx2"/>
                </a:solidFill>
                <a:latin typeface="Book Antiqua" pitchFamily="18" charset="0"/>
              </a:rPr>
              <a:t>: </a:t>
            </a:r>
            <a:r>
              <a:rPr lang="en-US" dirty="0" smtClean="0">
                <a:solidFill>
                  <a:schemeClr val="tx2"/>
                </a:solidFill>
                <a:latin typeface="Book Antiqua" pitchFamily="18" charset="0"/>
              </a:rPr>
              <a:t>Implementation of developed master curricula and trainings</a:t>
            </a:r>
            <a:endParaRPr lang="en-GB" dirty="0" smtClean="0">
              <a:solidFill>
                <a:schemeClr val="tx2"/>
              </a:solidFill>
              <a:latin typeface="Book Antiqua" pitchFamily="18" charset="0"/>
            </a:endParaRPr>
          </a:p>
          <a:p>
            <a:pPr marL="0" indent="0">
              <a:buNone/>
            </a:pPr>
            <a:r>
              <a:rPr lang="en-GB" dirty="0" smtClean="0">
                <a:solidFill>
                  <a:schemeClr val="tx2"/>
                </a:solidFill>
                <a:latin typeface="Book Antiqua" pitchFamily="18" charset="0"/>
              </a:rPr>
              <a:t>Leader: </a:t>
            </a:r>
            <a:r>
              <a:rPr lang="en-GB" b="1" dirty="0" smtClean="0">
                <a:solidFill>
                  <a:schemeClr val="tx2"/>
                </a:solidFill>
                <a:latin typeface="Book Antiqua" pitchFamily="18" charset="0"/>
              </a:rPr>
              <a:t>University of Sarajevo</a:t>
            </a: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Work Packages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98637"/>
            <a:ext cx="8229600" cy="4525963"/>
          </a:xfrm>
        </p:spPr>
        <p:txBody>
          <a:bodyPr>
            <a:normAutofit/>
          </a:bodyPr>
          <a:lstStyle/>
          <a:p>
            <a:pPr marL="0" indent="0">
              <a:buNone/>
            </a:pPr>
            <a:r>
              <a:rPr lang="sr-Latn-RS" sz="2000" b="1" dirty="0" smtClean="0">
                <a:solidFill>
                  <a:srgbClr val="419182"/>
                </a:solidFill>
                <a:latin typeface="Book Antiqua" pitchFamily="18" charset="0"/>
              </a:rPr>
              <a:t>Quality Plan</a:t>
            </a:r>
            <a:r>
              <a:rPr lang="en-US" sz="2000" b="1" dirty="0" smtClean="0">
                <a:solidFill>
                  <a:srgbClr val="419182"/>
                </a:solidFill>
                <a:latin typeface="Book Antiqua" pitchFamily="18" charset="0"/>
              </a:rPr>
              <a:t> WP</a:t>
            </a:r>
            <a:r>
              <a:rPr lang="sr-Latn-RS" sz="2000" b="1" dirty="0" smtClean="0">
                <a:solidFill>
                  <a:srgbClr val="419182"/>
                </a:solidFill>
                <a:latin typeface="Book Antiqua" pitchFamily="18" charset="0"/>
              </a:rPr>
              <a:t>5</a:t>
            </a:r>
            <a:r>
              <a:rPr lang="en-US" sz="2000" dirty="0" smtClean="0">
                <a:solidFill>
                  <a:schemeClr val="tx2"/>
                </a:solidFill>
                <a:latin typeface="Book Antiqua" pitchFamily="18" charset="0"/>
              </a:rPr>
              <a:t>: Quality assurance and monitoring</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US" sz="2000" b="1" dirty="0" smtClean="0">
                <a:solidFill>
                  <a:schemeClr val="tx2"/>
                </a:solidFill>
                <a:latin typeface="Book Antiqua" pitchFamily="18" charset="0"/>
              </a:rPr>
              <a:t>Middlesex University Higher Education Corporation</a:t>
            </a:r>
            <a:endParaRPr lang="en-GB" sz="2000" b="1" dirty="0" smtClean="0">
              <a:solidFill>
                <a:schemeClr val="tx2"/>
              </a:solidFill>
              <a:latin typeface="Book Antiqua" pitchFamily="18" charset="0"/>
            </a:endParaRPr>
          </a:p>
          <a:p>
            <a:pPr marL="0" indent="0">
              <a:buNone/>
            </a:pPr>
            <a:endParaRPr lang="en-GB" sz="2000"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Dissemination &amp; Exploitation </a:t>
            </a:r>
            <a:r>
              <a:rPr lang="en-GB" sz="2000" b="1" dirty="0" smtClean="0">
                <a:solidFill>
                  <a:srgbClr val="419182"/>
                </a:solidFill>
                <a:latin typeface="Book Antiqua" pitchFamily="18" charset="0"/>
              </a:rPr>
              <a:t>WP</a:t>
            </a:r>
            <a:r>
              <a:rPr lang="sr-Latn-RS" sz="2000" b="1" dirty="0" smtClean="0">
                <a:solidFill>
                  <a:srgbClr val="419182"/>
                </a:solidFill>
                <a:latin typeface="Book Antiqua" pitchFamily="18" charset="0"/>
              </a:rPr>
              <a:t>6</a:t>
            </a:r>
            <a:r>
              <a:rPr lang="en-GB" sz="2000" dirty="0" smtClean="0">
                <a:solidFill>
                  <a:schemeClr val="tx2"/>
                </a:solidFill>
                <a:latin typeface="Book Antiqua" pitchFamily="18" charset="0"/>
              </a:rPr>
              <a:t>: </a:t>
            </a:r>
            <a:r>
              <a:rPr lang="en-US" sz="2000" dirty="0" smtClean="0">
                <a:solidFill>
                  <a:schemeClr val="tx2"/>
                </a:solidFill>
                <a:latin typeface="Book Antiqua" pitchFamily="18" charset="0"/>
              </a:rPr>
              <a:t>Dissemination</a:t>
            </a:r>
            <a:r>
              <a:rPr lang="en-US" sz="2000" b="1" dirty="0" smtClean="0">
                <a:solidFill>
                  <a:schemeClr val="tx2"/>
                </a:solidFill>
                <a:latin typeface="Book Antiqua" pitchFamily="18" charset="0"/>
              </a:rPr>
              <a: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GB"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p>
          <a:p>
            <a:pPr marL="0" indent="0">
              <a:buNone/>
            </a:pPr>
            <a:endParaRPr lang="sr-Latn-RS" sz="2000" b="1"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Dissemination &amp; Exploitation WP</a:t>
            </a:r>
            <a:r>
              <a:rPr lang="sr-Latn-RS" sz="2000" b="1" dirty="0" smtClean="0">
                <a:solidFill>
                  <a:srgbClr val="419182"/>
                </a:solidFill>
                <a:latin typeface="Book Antiqua" pitchFamily="18" charset="0"/>
              </a:rPr>
              <a:t>7</a:t>
            </a:r>
            <a:r>
              <a:rPr lang="en-US" sz="2000" dirty="0" smtClean="0">
                <a:solidFill>
                  <a:schemeClr val="tx2"/>
                </a:solidFill>
                <a:latin typeface="Book Antiqua" pitchFamily="18" charset="0"/>
              </a:rPr>
              <a:t>: Exploitation</a:t>
            </a:r>
            <a:r>
              <a:rPr lang="en-US" sz="2000" b="1" dirty="0" smtClean="0">
                <a:solidFill>
                  <a:schemeClr val="tx2"/>
                </a:solidFill>
                <a:latin typeface="Book Antiqua" pitchFamily="18" charset="0"/>
              </a:rPr>
              <a: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US"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endParaRPr lang="en-GB" sz="2000" b="1" dirty="0" smtClean="0">
              <a:solidFill>
                <a:schemeClr val="tx2"/>
              </a:solidFill>
              <a:latin typeface="Book Antiqua" pitchFamily="18" charset="0"/>
            </a:endParaRPr>
          </a:p>
          <a:p>
            <a:pPr marL="0" indent="0">
              <a:buNone/>
            </a:pPr>
            <a:endParaRPr lang="en-GB" sz="2000" dirty="0" smtClean="0">
              <a:solidFill>
                <a:schemeClr val="tx2"/>
              </a:solidFill>
              <a:latin typeface="Book Antiqua" pitchFamily="18" charset="0"/>
            </a:endParaRPr>
          </a:p>
          <a:p>
            <a:pPr marL="0" indent="0">
              <a:buNone/>
            </a:pPr>
            <a:r>
              <a:rPr lang="en-US" sz="2000" b="1" dirty="0" smtClean="0">
                <a:solidFill>
                  <a:srgbClr val="419182"/>
                </a:solidFill>
                <a:latin typeface="Book Antiqua" pitchFamily="18" charset="0"/>
              </a:rPr>
              <a:t>Management </a:t>
            </a:r>
            <a:r>
              <a:rPr lang="en-GB" sz="2000" b="1" dirty="0" smtClean="0">
                <a:solidFill>
                  <a:srgbClr val="419182"/>
                </a:solidFill>
                <a:latin typeface="Book Antiqua" pitchFamily="18" charset="0"/>
              </a:rPr>
              <a:t>WP</a:t>
            </a:r>
            <a:r>
              <a:rPr lang="sr-Latn-RS" sz="2000" b="1" dirty="0" smtClean="0">
                <a:solidFill>
                  <a:srgbClr val="419182"/>
                </a:solidFill>
                <a:latin typeface="Book Antiqua" pitchFamily="18" charset="0"/>
              </a:rPr>
              <a:t>8</a:t>
            </a:r>
            <a:r>
              <a:rPr lang="en-GB" sz="2000" dirty="0" smtClean="0">
                <a:solidFill>
                  <a:schemeClr val="tx2"/>
                </a:solidFill>
                <a:latin typeface="Book Antiqua" pitchFamily="18" charset="0"/>
              </a:rPr>
              <a:t>: </a:t>
            </a:r>
            <a:r>
              <a:rPr lang="en-US" sz="2000" dirty="0" smtClean="0">
                <a:solidFill>
                  <a:schemeClr val="tx2"/>
                </a:solidFill>
                <a:latin typeface="Book Antiqua" pitchFamily="18" charset="0"/>
              </a:rPr>
              <a:t>Project management </a:t>
            </a:r>
            <a:endParaRPr lang="en-GB" sz="2000" dirty="0" smtClean="0">
              <a:solidFill>
                <a:schemeClr val="tx2"/>
              </a:solidFill>
              <a:latin typeface="Book Antiqua" pitchFamily="18" charset="0"/>
            </a:endParaRPr>
          </a:p>
          <a:p>
            <a:pPr marL="0" indent="0">
              <a:buNone/>
            </a:pPr>
            <a:r>
              <a:rPr lang="en-GB" sz="2000" dirty="0" smtClean="0">
                <a:solidFill>
                  <a:schemeClr val="tx2"/>
                </a:solidFill>
                <a:latin typeface="Book Antiqua" pitchFamily="18" charset="0"/>
              </a:rPr>
              <a:t>Leader: </a:t>
            </a:r>
            <a:r>
              <a:rPr lang="en-GB" sz="2000" b="1" dirty="0" smtClean="0">
                <a:solidFill>
                  <a:schemeClr val="tx2"/>
                </a:solidFill>
                <a:latin typeface="Book Antiqua" pitchFamily="18" charset="0"/>
              </a:rPr>
              <a:t>University of </a:t>
            </a:r>
            <a:r>
              <a:rPr lang="sr-Latn-RS" sz="2000" b="1" dirty="0" smtClean="0">
                <a:solidFill>
                  <a:schemeClr val="tx2"/>
                </a:solidFill>
                <a:latin typeface="Book Antiqua" pitchFamily="18" charset="0"/>
              </a:rPr>
              <a:t>Niš</a:t>
            </a:r>
            <a:endParaRPr lang="en-GB" sz="2000" b="1" dirty="0" smtClean="0">
              <a:solidFill>
                <a:schemeClr val="tx2"/>
              </a:solidFill>
              <a:latin typeface="Book Antiqua" pitchFamily="18" charset="0"/>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444500"/>
          </a:xfrm>
        </p:spPr>
        <p:txBody>
          <a:bodyPr>
            <a:normAutofit fontScale="90000"/>
          </a:bodyPr>
          <a:lstStyle/>
          <a:p>
            <a:r>
              <a:rPr lang="bs-Latn-BA" sz="2600" dirty="0" smtClean="0">
                <a:solidFill>
                  <a:srgbClr val="419182"/>
                </a:solidFill>
                <a:latin typeface="Book Antiqua" panose="02040602050305030304" pitchFamily="18" charset="0"/>
              </a:rPr>
              <a:t>Workplan for project year 1</a:t>
            </a:r>
            <a:endParaRPr lang="bs-Latn-BA" sz="2600" dirty="0">
              <a:solidFill>
                <a:srgbClr val="419182"/>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graphicFrame>
        <p:nvGraphicFramePr>
          <p:cNvPr id="11" name="Table 10"/>
          <p:cNvGraphicFramePr>
            <a:graphicFrameLocks noGrp="1"/>
          </p:cNvGraphicFramePr>
          <p:nvPr/>
        </p:nvGraphicFramePr>
        <p:xfrm>
          <a:off x="152404" y="1219203"/>
          <a:ext cx="8839196" cy="5425440"/>
        </p:xfrm>
        <a:graphic>
          <a:graphicData uri="http://schemas.openxmlformats.org/drawingml/2006/table">
            <a:tbl>
              <a:tblPr>
                <a:tableStyleId>{3C2FFA5D-87B4-456A-9821-1D502468CF0F}</a:tableStyleId>
              </a:tblPr>
              <a:tblGrid>
                <a:gridCol w="501267"/>
                <a:gridCol w="2851532"/>
                <a:gridCol w="634383"/>
                <a:gridCol w="404032"/>
                <a:gridCol w="404637"/>
                <a:gridCol w="404032"/>
                <a:gridCol w="404637"/>
                <a:gridCol w="404032"/>
                <a:gridCol w="404637"/>
                <a:gridCol w="404032"/>
                <a:gridCol w="404637"/>
                <a:gridCol w="404032"/>
                <a:gridCol w="404637"/>
                <a:gridCol w="404032"/>
                <a:gridCol w="404637"/>
              </a:tblGrid>
              <a:tr h="78390">
                <a:tc gridSpan="2">
                  <a:txBody>
                    <a:bodyPr/>
                    <a:lstStyle/>
                    <a:p>
                      <a:pPr algn="ctr">
                        <a:spcAft>
                          <a:spcPts val="0"/>
                        </a:spcAft>
                      </a:pPr>
                      <a:r>
                        <a:rPr lang="en-GB" sz="700" b="1" dirty="0"/>
                        <a:t>Activities</a:t>
                      </a:r>
                      <a:endParaRPr lang="en-US" sz="700" b="1" dirty="0">
                        <a:latin typeface="Calibri"/>
                        <a:ea typeface="Calibri"/>
                        <a:cs typeface="Arial"/>
                      </a:endParaRPr>
                    </a:p>
                  </a:txBody>
                  <a:tcPr marL="14843" marR="14843" marT="0" marB="0" anchor="ctr">
                    <a:solidFill>
                      <a:schemeClr val="accent6">
                        <a:lumMod val="20000"/>
                        <a:lumOff val="80000"/>
                      </a:schemeClr>
                    </a:solidFill>
                  </a:tcPr>
                </a:tc>
                <a:tc hMerge="1">
                  <a:txBody>
                    <a:bodyPr/>
                    <a:lstStyle/>
                    <a:p>
                      <a:endParaRPr lang="en-US"/>
                    </a:p>
                  </a:txBody>
                  <a:tcPr/>
                </a:tc>
                <a:tc rowSpan="2">
                  <a:txBody>
                    <a:bodyPr/>
                    <a:lstStyle/>
                    <a:p>
                      <a:pPr algn="ctr">
                        <a:spcAft>
                          <a:spcPts val="0"/>
                        </a:spcAft>
                      </a:pPr>
                      <a:r>
                        <a:rPr lang="en-GB" sz="700" b="1" dirty="0"/>
                        <a:t>Total duration</a:t>
                      </a:r>
                      <a:endParaRPr lang="en-US" sz="700" b="1" dirty="0"/>
                    </a:p>
                    <a:p>
                      <a:pPr algn="ctr">
                        <a:spcAft>
                          <a:spcPts val="0"/>
                        </a:spcAft>
                      </a:pPr>
                      <a:r>
                        <a:rPr lang="en-GB" sz="700" b="1" dirty="0"/>
                        <a:t>(number of weeks)</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M2</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M3</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M4</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M5</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M6</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M7</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M8</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M9</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M10</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M11</a:t>
                      </a:r>
                      <a:endParaRPr lang="en-US" sz="700" b="1" dirty="0">
                        <a:latin typeface="Calibri"/>
                        <a:ea typeface="Calibri"/>
                        <a:cs typeface="Arial"/>
                      </a:endParaRPr>
                    </a:p>
                  </a:txBody>
                  <a:tcPr marL="14843" marR="14843" marT="0" marB="0" anchor="ctr">
                    <a:solidFill>
                      <a:schemeClr val="accent6">
                        <a:lumMod val="20000"/>
                        <a:lumOff val="80000"/>
                      </a:schemeClr>
                    </a:solidFill>
                  </a:tcPr>
                </a:tc>
                <a:tc rowSpan="2">
                  <a:txBody>
                    <a:bodyPr/>
                    <a:lstStyle/>
                    <a:p>
                      <a:pPr algn="ctr">
                        <a:spcAft>
                          <a:spcPts val="0"/>
                        </a:spcAft>
                      </a:pPr>
                      <a:r>
                        <a:rPr lang="en-GB" sz="700" b="1" dirty="0"/>
                        <a:t>M12</a:t>
                      </a:r>
                      <a:endParaRPr lang="en-US" sz="700" b="1" dirty="0">
                        <a:latin typeface="Calibri"/>
                        <a:ea typeface="Calibri"/>
                        <a:cs typeface="Arial"/>
                      </a:endParaRPr>
                    </a:p>
                  </a:txBody>
                  <a:tcPr marL="14843" marR="14843" marT="0" marB="0" anchor="ctr">
                    <a:solidFill>
                      <a:schemeClr val="accent6">
                        <a:lumMod val="20000"/>
                        <a:lumOff val="80000"/>
                      </a:schemeClr>
                    </a:solidFill>
                  </a:tcPr>
                </a:tc>
              </a:tr>
              <a:tr h="222587">
                <a:tc>
                  <a:txBody>
                    <a:bodyPr/>
                    <a:lstStyle/>
                    <a:p>
                      <a:pPr marL="252095" indent="-252095" algn="ctr">
                        <a:spcAft>
                          <a:spcPts val="0"/>
                        </a:spcAft>
                        <a:tabLst>
                          <a:tab pos="252095" algn="l"/>
                        </a:tabLst>
                      </a:pPr>
                      <a:r>
                        <a:rPr lang="nn-NO" sz="700" b="1" dirty="0"/>
                        <a:t>Ref.nr/</a:t>
                      </a:r>
                      <a:endParaRPr lang="en-US" sz="700" b="1" dirty="0"/>
                    </a:p>
                    <a:p>
                      <a:pPr marL="252095" indent="-252095" algn="ctr">
                        <a:spcAft>
                          <a:spcPts val="0"/>
                        </a:spcAft>
                        <a:tabLst>
                          <a:tab pos="252095" algn="l"/>
                        </a:tabLst>
                      </a:pPr>
                      <a:r>
                        <a:rPr lang="nn-NO" sz="700" b="1" dirty="0"/>
                        <a:t>Sub-ref</a:t>
                      </a:r>
                      <a:endParaRPr lang="en-US" sz="700" b="1" dirty="0"/>
                    </a:p>
                    <a:p>
                      <a:pPr marL="252095" indent="-252095" algn="ctr">
                        <a:spcAft>
                          <a:spcPts val="0"/>
                        </a:spcAft>
                        <a:tabLst>
                          <a:tab pos="252095" algn="l"/>
                        </a:tabLst>
                      </a:pPr>
                      <a:r>
                        <a:rPr lang="nn-NO" sz="700" b="1" dirty="0"/>
                        <a:t>nr</a:t>
                      </a:r>
                      <a:endParaRPr lang="en-US" sz="700" b="1" dirty="0">
                        <a:latin typeface="Calibri"/>
                        <a:ea typeface="Calibri"/>
                        <a:cs typeface="Arial"/>
                      </a:endParaRPr>
                    </a:p>
                  </a:txBody>
                  <a:tcPr marL="14843" marR="14843" marT="0" marB="0" anchor="ctr">
                    <a:solidFill>
                      <a:schemeClr val="accent6">
                        <a:lumMod val="20000"/>
                        <a:lumOff val="80000"/>
                      </a:schemeClr>
                    </a:solidFill>
                  </a:tcPr>
                </a:tc>
                <a:tc>
                  <a:txBody>
                    <a:bodyPr/>
                    <a:lstStyle/>
                    <a:p>
                      <a:pPr marL="252095" indent="-252095" algn="ctr">
                        <a:spcAft>
                          <a:spcPts val="0"/>
                        </a:spcAft>
                        <a:tabLst>
                          <a:tab pos="252095" algn="l"/>
                        </a:tabLst>
                      </a:pPr>
                      <a:r>
                        <a:rPr lang="en-GB" sz="700" b="1" dirty="0"/>
                        <a:t>Title</a:t>
                      </a:r>
                      <a:endParaRPr lang="en-US" sz="700" b="1" dirty="0">
                        <a:latin typeface="Calibri"/>
                        <a:ea typeface="Calibri"/>
                        <a:cs typeface="Arial"/>
                      </a:endParaRPr>
                    </a:p>
                  </a:txBody>
                  <a:tcPr marL="14843" marR="14843" marT="0" marB="0" anchor="ctr">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1437">
                <a:tc>
                  <a:txBody>
                    <a:bodyPr/>
                    <a:lstStyle/>
                    <a:p>
                      <a:pPr marL="252095" indent="-252095" algn="ctr">
                        <a:spcAft>
                          <a:spcPts val="0"/>
                        </a:spcAft>
                        <a:tabLst>
                          <a:tab pos="252095" algn="l"/>
                        </a:tabLst>
                      </a:pPr>
                      <a:r>
                        <a:rPr lang="en-GB" sz="800" dirty="0"/>
                        <a:t>1.1</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Identification of natural disasters to be managed in WB</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18</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r>
              <a:tr h="76197">
                <a:tc>
                  <a:txBody>
                    <a:bodyPr/>
                    <a:lstStyle/>
                    <a:p>
                      <a:pPr marL="252095" indent="-252095" algn="ctr">
                        <a:spcAft>
                          <a:spcPts val="0"/>
                        </a:spcAft>
                        <a:tabLst>
                          <a:tab pos="252095" algn="l"/>
                        </a:tabLst>
                      </a:pPr>
                      <a:r>
                        <a:rPr lang="en-GB" sz="800"/>
                        <a:t>1.2</a:t>
                      </a:r>
                      <a:endParaRPr lang="en-US" sz="800">
                        <a:latin typeface="Calibri"/>
                        <a:ea typeface="Calibri"/>
                        <a:cs typeface="Arial"/>
                      </a:endParaRPr>
                    </a:p>
                  </a:txBody>
                  <a:tcPr marL="14843" marR="14843" marT="0" marB="0" anchor="ctr"/>
                </a:tc>
                <a:tc>
                  <a:txBody>
                    <a:bodyPr/>
                    <a:lstStyle/>
                    <a:p>
                      <a:pPr>
                        <a:spcAft>
                          <a:spcPts val="0"/>
                        </a:spcAft>
                      </a:pPr>
                      <a:r>
                        <a:rPr lang="en-GB" sz="800" b="1" dirty="0"/>
                        <a:t>Introduction with established practices in EU countries for NDRM</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18</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r>
              <a:tr h="60957">
                <a:tc>
                  <a:txBody>
                    <a:bodyPr/>
                    <a:lstStyle/>
                    <a:p>
                      <a:pPr marL="252095" indent="-252095" algn="ctr">
                        <a:spcAft>
                          <a:spcPts val="0"/>
                        </a:spcAft>
                        <a:tabLst>
                          <a:tab pos="252095" algn="l"/>
                        </a:tabLst>
                      </a:pPr>
                      <a:r>
                        <a:rPr lang="en-GB" sz="800" dirty="0"/>
                        <a:t>1.3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Workshop on master curricula best practices in EU countries </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dirty="0"/>
                        <a:t>3=</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4=</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180266">
                <a:tc>
                  <a:txBody>
                    <a:bodyPr/>
                    <a:lstStyle/>
                    <a:p>
                      <a:pPr marL="252095" indent="-252095" algn="ctr">
                        <a:spcAft>
                          <a:spcPts val="0"/>
                        </a:spcAft>
                        <a:tabLst>
                          <a:tab pos="252095" algn="l"/>
                        </a:tabLst>
                      </a:pPr>
                      <a:r>
                        <a:rPr lang="en-GB" sz="800" dirty="0"/>
                        <a:t>2.1</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Development of aims, specific competencies and learning competencies of master curricula in WB HEIs</a:t>
                      </a:r>
                      <a:endParaRPr lang="en-US" sz="800" b="1" dirty="0">
                        <a:latin typeface="Calibri"/>
                        <a:ea typeface="Calibri"/>
                        <a:cs typeface="Arial"/>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93229">
                <a:tc>
                  <a:txBody>
                    <a:bodyPr/>
                    <a:lstStyle/>
                    <a:p>
                      <a:pPr marL="252095" indent="-252095" algn="ctr">
                        <a:spcAft>
                          <a:spcPts val="0"/>
                        </a:spcAft>
                        <a:tabLst>
                          <a:tab pos="252095" algn="l"/>
                        </a:tabLst>
                      </a:pPr>
                      <a:r>
                        <a:rPr lang="en-GB" sz="800"/>
                        <a:t>2.2</a:t>
                      </a:r>
                      <a:endParaRPr lang="en-US" sz="800">
                        <a:latin typeface="Calibri"/>
                        <a:ea typeface="Calibri"/>
                        <a:cs typeface="Arial"/>
                      </a:endParaRPr>
                    </a:p>
                  </a:txBody>
                  <a:tcPr marL="14843" marR="14843" marT="0" marB="0" anchor="ctr"/>
                </a:tc>
                <a:tc>
                  <a:txBody>
                    <a:bodyPr/>
                    <a:lstStyle/>
                    <a:p>
                      <a:pPr>
                        <a:spcAft>
                          <a:spcPts val="0"/>
                        </a:spcAft>
                      </a:pPr>
                      <a:r>
                        <a:rPr lang="en-GB" sz="800" b="1" dirty="0"/>
                        <a:t>Development of courses content and syllabi </a:t>
                      </a:r>
                      <a:endParaRPr lang="en-US" sz="800" b="1" dirty="0">
                        <a:latin typeface="Calibri"/>
                        <a:ea typeface="Calibri"/>
                        <a:cs typeface="Arial"/>
                      </a:endParaRPr>
                    </a:p>
                  </a:txBody>
                  <a:tcPr marL="14843" marR="14843" marT="0" marB="0"/>
                </a:tc>
                <a:tc>
                  <a:txBody>
                    <a:bodyPr/>
                    <a:lstStyle/>
                    <a:p>
                      <a:pPr algn="ctr">
                        <a:spcAft>
                          <a:spcPts val="0"/>
                        </a:spcAft>
                      </a:pPr>
                      <a:r>
                        <a:rPr lang="en-GB" sz="800"/>
                        <a:t>26</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r>
              <a:tr h="113601">
                <a:tc>
                  <a:txBody>
                    <a:bodyPr/>
                    <a:lstStyle/>
                    <a:p>
                      <a:pPr marL="252095" indent="-252095" algn="ctr">
                        <a:spcAft>
                          <a:spcPts val="0"/>
                        </a:spcAft>
                        <a:tabLst>
                          <a:tab pos="252095" algn="l"/>
                        </a:tabLst>
                      </a:pPr>
                      <a:r>
                        <a:rPr lang="en-GB" sz="800" dirty="0"/>
                        <a:t>2.3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Training of teaching staff for innovative teaching methods </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2=</a:t>
                      </a:r>
                      <a:endParaRPr lang="en-US" sz="800" dirty="0">
                        <a:latin typeface="Calibri"/>
                        <a:ea typeface="Calibri"/>
                        <a:cs typeface="Arial"/>
                      </a:endParaRPr>
                    </a:p>
                  </a:txBody>
                  <a:tcPr marL="14843" marR="14843" marT="0" marB="0" anchor="ctr"/>
                </a:tc>
              </a:tr>
              <a:tr h="76200">
                <a:tc>
                  <a:txBody>
                    <a:bodyPr/>
                    <a:lstStyle/>
                    <a:p>
                      <a:pPr marL="252095" indent="-252095" algn="ctr">
                        <a:spcAft>
                          <a:spcPts val="0"/>
                        </a:spcAft>
                        <a:tabLst>
                          <a:tab pos="252095" algn="l"/>
                        </a:tabLst>
                      </a:pPr>
                      <a:r>
                        <a:rPr lang="en-GB" sz="800" dirty="0"/>
                        <a:t>2.4</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Providing of students’ internships positions</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a:t>1</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tc>
              </a:tr>
              <a:tr h="152400">
                <a:tc>
                  <a:txBody>
                    <a:bodyPr/>
                    <a:lstStyle/>
                    <a:p>
                      <a:pPr marL="252095" indent="-252095" algn="ctr">
                        <a:spcAft>
                          <a:spcPts val="0"/>
                        </a:spcAft>
                        <a:tabLst>
                          <a:tab pos="252095" algn="l"/>
                        </a:tabLst>
                      </a:pPr>
                      <a:r>
                        <a:rPr lang="en-GB" sz="800" dirty="0"/>
                        <a:t>2.5</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Harmonization of teaching environment with EU best practices and purchasing of laboratory equipment and literature</a:t>
                      </a:r>
                      <a:endParaRPr lang="en-US" sz="800" b="1" dirty="0">
                        <a:solidFill>
                          <a:srgbClr val="000000"/>
                        </a:solidFill>
                        <a:latin typeface="Myriad Pro"/>
                        <a:ea typeface="Times New Roman"/>
                        <a:cs typeface="Myriad Pro"/>
                      </a:endParaRPr>
                    </a:p>
                  </a:txBody>
                  <a:tcPr marL="14843" marR="14843" marT="0" marB="0"/>
                </a:tc>
                <a:tc>
                  <a:txBody>
                    <a:bodyPr/>
                    <a:lstStyle/>
                    <a:p>
                      <a:pPr algn="ctr">
                        <a:spcAft>
                          <a:spcPts val="0"/>
                        </a:spcAft>
                      </a:pPr>
                      <a:r>
                        <a:rPr lang="en-GB" sz="800" dirty="0"/>
                        <a:t>11</a:t>
                      </a: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r>
                        <a:rPr lang="en-GB" sz="800"/>
                        <a:t>2X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81422">
                <a:tc>
                  <a:txBody>
                    <a:bodyPr/>
                    <a:lstStyle/>
                    <a:p>
                      <a:pPr marL="252095" indent="-252095" algn="ctr">
                        <a:spcAft>
                          <a:spcPts val="0"/>
                        </a:spcAft>
                        <a:tabLst>
                          <a:tab pos="252095" algn="l"/>
                        </a:tabLst>
                      </a:pPr>
                      <a:r>
                        <a:rPr lang="en-GB" sz="800"/>
                        <a:t>3.1</a:t>
                      </a:r>
                      <a:endParaRPr lang="en-US" sz="800">
                        <a:latin typeface="Calibri"/>
                        <a:ea typeface="Calibri"/>
                        <a:cs typeface="Arial"/>
                      </a:endParaRPr>
                    </a:p>
                  </a:txBody>
                  <a:tcPr marL="14843" marR="14843" marT="0" marB="0" anchor="ctr"/>
                </a:tc>
                <a:tc>
                  <a:txBody>
                    <a:bodyPr/>
                    <a:lstStyle/>
                    <a:p>
                      <a:pPr>
                        <a:spcAft>
                          <a:spcPts val="0"/>
                        </a:spcAft>
                      </a:pPr>
                      <a:r>
                        <a:rPr lang="en-GB" sz="800" b="1" dirty="0"/>
                        <a:t> Surveillance of citizens’ and public sector awareness regarding natural disasters </a:t>
                      </a:r>
                      <a:endParaRPr lang="en-US" sz="800" b="1" dirty="0">
                        <a:latin typeface="Calibri"/>
                        <a:ea typeface="Calibri"/>
                        <a:cs typeface="Arial"/>
                      </a:endParaRPr>
                    </a:p>
                  </a:txBody>
                  <a:tcPr marL="14843" marR="14843" marT="0" marB="0"/>
                </a:tc>
                <a:tc>
                  <a:txBody>
                    <a:bodyPr/>
                    <a:lstStyle/>
                    <a:p>
                      <a:pPr algn="ctr">
                        <a:spcAft>
                          <a:spcPts val="0"/>
                        </a:spcAft>
                      </a:pPr>
                      <a:r>
                        <a:rPr lang="en-GB" sz="800"/>
                        <a:t>16</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dirty="0"/>
                        <a:t>2X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4X</a:t>
                      </a:r>
                      <a:endParaRPr lang="en-US" sz="800" dirty="0">
                        <a:latin typeface="Calibri"/>
                        <a:ea typeface="Calibri"/>
                        <a:cs typeface="Arial"/>
                      </a:endParaRPr>
                    </a:p>
                  </a:txBody>
                  <a:tcPr marL="14843" marR="14843" marT="0" marB="0" anchor="ctr"/>
                </a:tc>
                <a:tc>
                  <a:txBody>
                    <a:bodyPr/>
                    <a:lstStyle/>
                    <a:p>
                      <a:pPr algn="ctr">
                        <a:spcAft>
                          <a:spcPts val="0"/>
                        </a:spcAft>
                      </a:pPr>
                      <a:r>
                        <a:rPr lang="en-GB" sz="800"/>
                        <a:t>4X</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r>
              <a:tr h="48331">
                <a:tc>
                  <a:txBody>
                    <a:bodyPr/>
                    <a:lstStyle/>
                    <a:p>
                      <a:pPr marL="252095" indent="-252095" algn="ctr">
                        <a:spcAft>
                          <a:spcPts val="0"/>
                        </a:spcAft>
                        <a:tabLst>
                          <a:tab pos="252095" algn="l"/>
                        </a:tabLst>
                      </a:pPr>
                      <a:r>
                        <a:rPr lang="en-GB" sz="800" dirty="0"/>
                        <a:t>3.2</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Study visits and analysis of courses best practices in EU countries  </a:t>
                      </a:r>
                      <a:endParaRPr lang="en-US" sz="800" b="1" dirty="0">
                        <a:latin typeface="Calibri"/>
                        <a:ea typeface="Calibri"/>
                        <a:cs typeface="Arial"/>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2=</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a:t>=</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2=</a:t>
                      </a:r>
                      <a:endParaRPr lang="en-US" sz="800" dirty="0">
                        <a:latin typeface="Calibri"/>
                        <a:ea typeface="Calibri"/>
                        <a:cs typeface="Arial"/>
                      </a:endParaRPr>
                    </a:p>
                  </a:txBody>
                  <a:tcPr marL="14843" marR="14843" marT="0" marB="0" anchor="ctr"/>
                </a:tc>
              </a:tr>
              <a:tr h="167640">
                <a:tc>
                  <a:txBody>
                    <a:bodyPr/>
                    <a:lstStyle/>
                    <a:p>
                      <a:pPr marL="252095" indent="-252095" algn="ctr">
                        <a:spcAft>
                          <a:spcPts val="0"/>
                        </a:spcAft>
                        <a:tabLst>
                          <a:tab pos="252095" algn="l"/>
                        </a:tabLst>
                      </a:pPr>
                      <a:r>
                        <a:rPr lang="en-GB" sz="800" dirty="0"/>
                        <a:t>3.3</a:t>
                      </a:r>
                      <a:endParaRPr lang="en-US" sz="800" dirty="0">
                        <a:latin typeface="Calibri"/>
                        <a:ea typeface="Calibri"/>
                        <a:cs typeface="Arial"/>
                      </a:endParaRPr>
                    </a:p>
                  </a:txBody>
                  <a:tcPr marL="14843" marR="14843" marT="0" marB="0" anchor="ctr"/>
                </a:tc>
                <a:tc>
                  <a:txBody>
                    <a:bodyPr/>
                    <a:lstStyle/>
                    <a:p>
                      <a:pPr>
                        <a:spcAft>
                          <a:spcPts val="0"/>
                        </a:spcAft>
                      </a:pPr>
                      <a:r>
                        <a:rPr lang="en-GB" sz="800" b="1" dirty="0"/>
                        <a:t>Development of trainings’ content corresponding educational materials and selection of teaching staff</a:t>
                      </a:r>
                      <a:endParaRPr lang="en-US" sz="800" b="1" dirty="0">
                        <a:latin typeface="Calibri"/>
                        <a:ea typeface="Calibri"/>
                        <a:cs typeface="Arial"/>
                      </a:endParaRPr>
                    </a:p>
                  </a:txBody>
                  <a:tcPr marL="14843" marR="14843" marT="0" marB="0"/>
                </a:tc>
                <a:tc>
                  <a:txBody>
                    <a:bodyPr/>
                    <a:lstStyle/>
                    <a:p>
                      <a:pPr algn="ctr">
                        <a:spcAft>
                          <a:spcPts val="0"/>
                        </a:spcAft>
                      </a:pPr>
                      <a:r>
                        <a:rPr lang="en-GB" sz="800"/>
                        <a:t>9</a:t>
                      </a: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dirty="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a:t>3X</a:t>
                      </a:r>
                      <a:endParaRPr lang="en-US" sz="800">
                        <a:latin typeface="Calibri"/>
                        <a:ea typeface="Calibri"/>
                        <a:cs typeface="Arial"/>
                      </a:endParaRPr>
                    </a:p>
                  </a:txBody>
                  <a:tcPr marL="14843" marR="14843" marT="0" marB="0" anchor="ct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tc>
              </a:tr>
              <a:tr h="112782">
                <a:tc>
                  <a:txBody>
                    <a:bodyPr/>
                    <a:lstStyle/>
                    <a:p>
                      <a:pPr marL="252095" indent="-252095" algn="ctr">
                        <a:spcAft>
                          <a:spcPts val="0"/>
                        </a:spcAft>
                        <a:tabLst>
                          <a:tab pos="252095" algn="l"/>
                        </a:tabLst>
                      </a:pPr>
                      <a:r>
                        <a:rPr lang="en-GB" sz="800" dirty="0"/>
                        <a:t>4.1</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Defining of admission requirements and enrolment of students </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dirty="0"/>
                        <a:t>4.2</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master curricula</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a:t>4.3</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students’ internships </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118342">
                <a:tc>
                  <a:txBody>
                    <a:bodyPr/>
                    <a:lstStyle/>
                    <a:p>
                      <a:pPr marL="252095" indent="-252095" algn="ctr">
                        <a:spcAft>
                          <a:spcPts val="0"/>
                        </a:spcAft>
                        <a:tabLst>
                          <a:tab pos="252095" algn="l"/>
                        </a:tabLst>
                      </a:pPr>
                      <a:r>
                        <a:rPr lang="en-GB" sz="800"/>
                        <a:t>4.4</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Implementation of trainings for citizens and public sector</a:t>
                      </a:r>
                      <a:endParaRPr lang="en-US" sz="800" b="1" dirty="0">
                        <a:latin typeface="Calibri"/>
                        <a:ea typeface="Calibri"/>
                        <a:cs typeface="Arial"/>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a:t>4.5</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Self-evaluation of master curricula</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105316">
                <a:tc>
                  <a:txBody>
                    <a:bodyPr/>
                    <a:lstStyle/>
                    <a:p>
                      <a:pPr marL="252095" indent="-252095" algn="ctr">
                        <a:spcAft>
                          <a:spcPts val="0"/>
                        </a:spcAft>
                        <a:tabLst>
                          <a:tab pos="252095" algn="l"/>
                        </a:tabLst>
                      </a:pPr>
                      <a:r>
                        <a:rPr lang="en-GB" sz="800"/>
                        <a:t>4.6</a:t>
                      </a:r>
                      <a:endParaRPr lang="en-US" sz="800">
                        <a:latin typeface="Calibri"/>
                        <a:ea typeface="Calibri"/>
                        <a:cs typeface="Arial"/>
                      </a:endParaRPr>
                    </a:p>
                  </a:txBody>
                  <a:tcPr marL="14843" marR="14843" marT="0" marB="0" anchor="ctr">
                    <a:solidFill>
                      <a:schemeClr val="bg2">
                        <a:lumMod val="90000"/>
                      </a:schemeClr>
                    </a:solidFill>
                  </a:tcPr>
                </a:tc>
                <a:tc>
                  <a:txBody>
                    <a:bodyPr/>
                    <a:lstStyle/>
                    <a:p>
                      <a:pPr>
                        <a:spcAft>
                          <a:spcPts val="0"/>
                        </a:spcAft>
                      </a:pPr>
                      <a:r>
                        <a:rPr lang="en-GB" sz="800" b="1" dirty="0"/>
                        <a:t>Self-evaluation of trainings for citizens and public sector</a:t>
                      </a:r>
                      <a:endParaRPr lang="en-US" sz="800" b="1" dirty="0">
                        <a:solidFill>
                          <a:srgbClr val="000000"/>
                        </a:solidFill>
                        <a:latin typeface="Myriad Pro"/>
                        <a:ea typeface="Times New Roman"/>
                        <a:cs typeface="Myriad Pro"/>
                      </a:endParaRPr>
                    </a:p>
                  </a:txBody>
                  <a:tcPr marL="14843" marR="14843" marT="0" marB="0">
                    <a:solidFill>
                      <a:schemeClr val="bg2">
                        <a:lumMod val="90000"/>
                      </a:schemeClr>
                    </a:solidFill>
                  </a:tcPr>
                </a:tc>
                <a:tc>
                  <a:txBody>
                    <a:bodyPr/>
                    <a:lstStyle/>
                    <a:p>
                      <a:pPr algn="ctr">
                        <a:spcAft>
                          <a:spcPts val="0"/>
                        </a:spcAft>
                      </a:pPr>
                      <a:r>
                        <a:rPr lang="en-GB" sz="800" dirty="0"/>
                        <a:t>0</a:t>
                      </a: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bg2">
                        <a:lumMod val="90000"/>
                      </a:schemeClr>
                    </a:solidFill>
                  </a:tcPr>
                </a:tc>
              </a:tr>
              <a:tr h="93229">
                <a:tc>
                  <a:txBody>
                    <a:bodyPr/>
                    <a:lstStyle/>
                    <a:p>
                      <a:pPr marL="252095" indent="-252095" algn="ctr">
                        <a:spcAft>
                          <a:spcPts val="0"/>
                        </a:spcAft>
                        <a:tabLst>
                          <a:tab pos="252095" algn="l"/>
                        </a:tabLst>
                      </a:pPr>
                      <a:r>
                        <a:rPr lang="en-GB" sz="800" dirty="0"/>
                        <a:t>5.1</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Regular Quality Assurance </a:t>
                      </a:r>
                      <a:r>
                        <a:rPr lang="en-GB" sz="800" b="1" dirty="0" smtClean="0"/>
                        <a:t>Committee</a:t>
                      </a:r>
                      <a:r>
                        <a:rPr lang="sr-Latn-RS" sz="800" b="1" dirty="0" smtClean="0"/>
                        <a:t> </a:t>
                      </a:r>
                      <a:r>
                        <a:rPr lang="en-GB" sz="800" b="1" dirty="0" smtClean="0"/>
                        <a:t>meetings </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5</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dirty="0"/>
                        <a:t>5.2</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Development of the quality control plan</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5.3</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Conduct external review of the project</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5.4</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External financial control </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93229">
                <a:tc>
                  <a:txBody>
                    <a:bodyPr/>
                    <a:lstStyle/>
                    <a:p>
                      <a:pPr marL="252095" indent="-252095" algn="ctr">
                        <a:spcAft>
                          <a:spcPts val="0"/>
                        </a:spcAft>
                        <a:tabLst>
                          <a:tab pos="252095" algn="l"/>
                        </a:tabLst>
                      </a:pPr>
                      <a:r>
                        <a:rPr lang="en-GB" sz="800"/>
                        <a:t>5.5</a:t>
                      </a: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spcAft>
                          <a:spcPts val="0"/>
                        </a:spcAft>
                      </a:pPr>
                      <a:r>
                        <a:rPr lang="en-GB" sz="800" b="1" dirty="0"/>
                        <a:t>Inter-project coaching</a:t>
                      </a:r>
                      <a:endParaRPr lang="en-US" sz="800" b="1" dirty="0">
                        <a:solidFill>
                          <a:srgbClr val="000000"/>
                        </a:solidFill>
                        <a:latin typeface="Myriad Pro"/>
                        <a:ea typeface="Times New Roman"/>
                        <a:cs typeface="Myriad Pro"/>
                      </a:endParaRPr>
                    </a:p>
                  </a:txBody>
                  <a:tcPr marL="14843" marR="14843" marT="0" marB="0">
                    <a:solidFill>
                      <a:schemeClr val="accent3">
                        <a:lumMod val="60000"/>
                        <a:lumOff val="40000"/>
                      </a:schemeClr>
                    </a:solidFill>
                  </a:tcPr>
                </a:tc>
                <a:tc>
                  <a:txBody>
                    <a:bodyPr/>
                    <a:lstStyle/>
                    <a:p>
                      <a:pPr algn="ctr">
                        <a:spcAft>
                          <a:spcPts val="0"/>
                        </a:spcAft>
                      </a:pPr>
                      <a:r>
                        <a:rPr lang="en-GB" sz="800" dirty="0"/>
                        <a:t>0</a:t>
                      </a: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3">
                        <a:lumMod val="60000"/>
                        <a:lumOff val="40000"/>
                      </a:schemeClr>
                    </a:solidFill>
                  </a:tcPr>
                </a:tc>
              </a:tr>
              <a:tr h="67255">
                <a:tc>
                  <a:txBody>
                    <a:bodyPr/>
                    <a:lstStyle/>
                    <a:p>
                      <a:pPr marL="252095" indent="-252095" algn="ctr">
                        <a:spcAft>
                          <a:spcPts val="0"/>
                        </a:spcAft>
                        <a:tabLst>
                          <a:tab pos="252095" algn="l"/>
                        </a:tabLst>
                      </a:pPr>
                      <a:r>
                        <a:rPr lang="en-GB" sz="800" dirty="0"/>
                        <a:t>6.1</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Creation of the dissemination plan for the project</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204415">
                <a:tc>
                  <a:txBody>
                    <a:bodyPr/>
                    <a:lstStyle/>
                    <a:p>
                      <a:pPr marL="252095" indent="-252095" algn="ctr">
                        <a:spcAft>
                          <a:spcPts val="0"/>
                        </a:spcAft>
                        <a:tabLst>
                          <a:tab pos="252095" algn="l"/>
                        </a:tabLst>
                      </a:pPr>
                      <a:r>
                        <a:rPr lang="en-GB" sz="800" dirty="0"/>
                        <a:t>6.2</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Development and maintenance of project website and creation of promotional materials and campaigns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10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6.3</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Promotional activity for student enrolment</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6.4</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Promotional activity for trainings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2</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dirty="0"/>
                        <a:t>X</a:t>
                      </a: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7.1</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Creation of sustainability plan</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dirty="0"/>
                        <a:t>6</a:t>
                      </a: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a:t>7.2</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Accreditation of master curricula</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84284">
                <a:tc>
                  <a:txBody>
                    <a:bodyPr/>
                    <a:lstStyle/>
                    <a:p>
                      <a:pPr marL="252095" indent="-252095" algn="ctr">
                        <a:spcAft>
                          <a:spcPts val="0"/>
                        </a:spcAft>
                        <a:tabLst>
                          <a:tab pos="252095" algn="l"/>
                        </a:tabLst>
                      </a:pPr>
                      <a:r>
                        <a:rPr lang="en-GB" sz="800"/>
                        <a:t>7.3</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spcAft>
                          <a:spcPts val="0"/>
                        </a:spcAft>
                      </a:pPr>
                      <a:r>
                        <a:rPr lang="en-GB" sz="800" b="1" dirty="0"/>
                        <a:t>Realization of student and staff </a:t>
                      </a:r>
                      <a:r>
                        <a:rPr lang="en-GB" sz="800" b="1" dirty="0" err="1"/>
                        <a:t>mobilities</a:t>
                      </a:r>
                      <a:r>
                        <a:rPr lang="en-GB" sz="800" b="1" dirty="0"/>
                        <a:t> between WB and EU partners</a:t>
                      </a:r>
                      <a:endParaRPr lang="en-US" sz="800" b="1" dirty="0">
                        <a:solidFill>
                          <a:srgbClr val="000000"/>
                        </a:solidFill>
                        <a:latin typeface="Myriad Pro"/>
                        <a:ea typeface="Times New Roman"/>
                        <a:cs typeface="Myriad Pro"/>
                      </a:endParaRPr>
                    </a:p>
                  </a:txBody>
                  <a:tcPr marL="14843" marR="14843" marT="0" marB="0">
                    <a:solidFill>
                      <a:schemeClr val="accent6">
                        <a:lumMod val="60000"/>
                        <a:lumOff val="4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6">
                        <a:lumMod val="60000"/>
                        <a:lumOff val="40000"/>
                      </a:schemeClr>
                    </a:solidFill>
                  </a:tcPr>
                </a:tc>
              </a:tr>
              <a:tr h="93229">
                <a:tc>
                  <a:txBody>
                    <a:bodyPr/>
                    <a:lstStyle/>
                    <a:p>
                      <a:pPr marL="252095" indent="-252095" algn="ctr">
                        <a:spcAft>
                          <a:spcPts val="0"/>
                        </a:spcAft>
                        <a:tabLst>
                          <a:tab pos="252095" algn="l"/>
                        </a:tabLst>
                      </a:pPr>
                      <a:r>
                        <a:rPr lang="en-GB" sz="800" dirty="0"/>
                        <a:t>8.1</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Kick-off meeting </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2</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3X=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r h="52015">
                <a:tc>
                  <a:txBody>
                    <a:bodyPr/>
                    <a:lstStyle/>
                    <a:p>
                      <a:pPr marL="252095" indent="-252095" algn="ctr">
                        <a:spcAft>
                          <a:spcPts val="0"/>
                        </a:spcAft>
                        <a:tabLst>
                          <a:tab pos="252095" algn="l"/>
                        </a:tabLst>
                      </a:pPr>
                      <a:r>
                        <a:rPr lang="en-GB" sz="800" dirty="0"/>
                        <a:t>8.2</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Regular Steering Committee and Project Management meetings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5</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dirty="0"/>
                        <a:t>3X=</a:t>
                      </a:r>
                      <a:endParaRPr lang="en-US" sz="800" dirty="0">
                        <a:latin typeface="Calibri"/>
                        <a:ea typeface="Calibri"/>
                        <a:cs typeface="Arial"/>
                      </a:endParaRPr>
                    </a:p>
                  </a:txBody>
                  <a:tcPr marL="14843" marR="14843" marT="0" marB="0" anchor="ctr">
                    <a:solidFill>
                      <a:schemeClr val="accent2">
                        <a:lumMod val="40000"/>
                        <a:lumOff val="60000"/>
                      </a:schemeClr>
                    </a:solidFill>
                  </a:tcPr>
                </a:tc>
              </a:tr>
              <a:tr h="36775">
                <a:tc>
                  <a:txBody>
                    <a:bodyPr/>
                    <a:lstStyle/>
                    <a:p>
                      <a:pPr marL="252095" indent="-252095" algn="ctr">
                        <a:spcAft>
                          <a:spcPts val="0"/>
                        </a:spcAft>
                        <a:tabLst>
                          <a:tab pos="252095" algn="l"/>
                        </a:tabLst>
                      </a:pPr>
                      <a:r>
                        <a:rPr lang="en-GB" sz="800"/>
                        <a:t>8.3</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Development of guidelines on the project management and reporting</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6</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r>
                        <a:rPr lang="en-GB" sz="800"/>
                        <a:t>2X=</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r h="93229">
                <a:tc>
                  <a:txBody>
                    <a:bodyPr/>
                    <a:lstStyle/>
                    <a:p>
                      <a:pPr marL="252095" indent="-252095" algn="ctr">
                        <a:spcAft>
                          <a:spcPts val="0"/>
                        </a:spcAft>
                        <a:tabLst>
                          <a:tab pos="252095" algn="l"/>
                        </a:tabLst>
                      </a:pPr>
                      <a:r>
                        <a:rPr lang="en-GB" sz="800"/>
                        <a:t>8.4</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Day-to-day coordination of project activities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dirty="0"/>
                        <a:t>15</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a:t>2X=</a:t>
                      </a:r>
                      <a:endParaRPr lang="en-US" sz="80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c>
                  <a:txBody>
                    <a:bodyPr/>
                    <a:lstStyle/>
                    <a:p>
                      <a:pPr>
                        <a:spcAft>
                          <a:spcPts val="0"/>
                        </a:spcAft>
                      </a:pPr>
                      <a:r>
                        <a:rPr lang="en-GB" sz="800" dirty="0"/>
                        <a:t>2X=</a:t>
                      </a:r>
                      <a:endParaRPr lang="en-US" sz="800" dirty="0">
                        <a:latin typeface="Calibri"/>
                        <a:ea typeface="Calibri"/>
                        <a:cs typeface="Arial"/>
                      </a:endParaRPr>
                    </a:p>
                  </a:txBody>
                  <a:tcPr marL="14843" marR="14843" marT="0" marB="0">
                    <a:solidFill>
                      <a:schemeClr val="accent2">
                        <a:lumMod val="40000"/>
                        <a:lumOff val="60000"/>
                      </a:schemeClr>
                    </a:solidFill>
                  </a:tcPr>
                </a:tc>
              </a:tr>
              <a:tr h="93229">
                <a:tc>
                  <a:txBody>
                    <a:bodyPr/>
                    <a:lstStyle/>
                    <a:p>
                      <a:pPr marL="252095" indent="-252095" algn="ctr">
                        <a:spcAft>
                          <a:spcPts val="0"/>
                        </a:spcAft>
                        <a:tabLst>
                          <a:tab pos="252095" algn="l"/>
                        </a:tabLst>
                      </a:pPr>
                      <a:r>
                        <a:rPr lang="en-GB" sz="800" dirty="0"/>
                        <a:t>8.5</a:t>
                      </a: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spcAft>
                          <a:spcPts val="0"/>
                        </a:spcAft>
                      </a:pPr>
                      <a:r>
                        <a:rPr lang="en-GB" sz="800" b="1" dirty="0"/>
                        <a:t>Submission of interim and final reports</a:t>
                      </a:r>
                      <a:endParaRPr lang="en-US" sz="800" b="1" dirty="0">
                        <a:solidFill>
                          <a:srgbClr val="000000"/>
                        </a:solidFill>
                        <a:latin typeface="Myriad Pro"/>
                        <a:ea typeface="Times New Roman"/>
                        <a:cs typeface="Myriad Pro"/>
                      </a:endParaRPr>
                    </a:p>
                  </a:txBody>
                  <a:tcPr marL="14843" marR="14843" marT="0" marB="0">
                    <a:solidFill>
                      <a:schemeClr val="accent2">
                        <a:lumMod val="40000"/>
                        <a:lumOff val="60000"/>
                      </a:schemeClr>
                    </a:solidFill>
                  </a:tcPr>
                </a:tc>
                <a:tc>
                  <a:txBody>
                    <a:bodyPr/>
                    <a:lstStyle/>
                    <a:p>
                      <a:pPr algn="ctr">
                        <a:spcAft>
                          <a:spcPts val="0"/>
                        </a:spcAft>
                      </a:pPr>
                      <a:r>
                        <a:rPr lang="en-GB" sz="800"/>
                        <a:t>0</a:t>
                      </a: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c>
                  <a:txBody>
                    <a:bodyPr/>
                    <a:lstStyle/>
                    <a:p>
                      <a:pPr algn="ctr">
                        <a:spcAft>
                          <a:spcPts val="0"/>
                        </a:spcAft>
                      </a:pPr>
                      <a:endParaRPr lang="en-US" sz="800" dirty="0">
                        <a:latin typeface="Calibri"/>
                        <a:ea typeface="Calibri"/>
                        <a:cs typeface="Arial"/>
                      </a:endParaRPr>
                    </a:p>
                  </a:txBody>
                  <a:tcPr marL="14843" marR="14843" marT="0" marB="0" anchor="ctr">
                    <a:solidFill>
                      <a:schemeClr val="accent2">
                        <a:lumMod val="40000"/>
                        <a:lumOff val="60000"/>
                      </a:schemeClr>
                    </a:solidFill>
                  </a:tcPr>
                </a:tc>
              </a:tr>
            </a:tbl>
          </a:graphicData>
        </a:graphic>
      </p:graphicFrame>
      <p:pic>
        <p:nvPicPr>
          <p:cNvPr id="13" name="Picture 12"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4" name="Picture 13"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7"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8" name="Straight Connector 7"/>
          <p:cNvCxnSpPr/>
          <p:nvPr/>
        </p:nvCxnSpPr>
        <p:spPr>
          <a:xfrm>
            <a:off x="0" y="72390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1" y="771525"/>
            <a:ext cx="9144000" cy="5629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NatRisk in media</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endParaRPr lang="en-GB" b="1" dirty="0" smtClean="0">
              <a:solidFill>
                <a:schemeClr val="tx2"/>
              </a:solidFill>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sp>
        <p:nvSpPr>
          <p:cNvPr id="11" name="Content Placeholder 2"/>
          <p:cNvSpPr txBox="1">
            <a:spLocks/>
          </p:cNvSpPr>
          <p:nvPr/>
        </p:nvSpPr>
        <p:spPr>
          <a:xfrm>
            <a:off x="228600" y="6370637"/>
            <a:ext cx="8229600" cy="4873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Book Antiqua" pitchFamily="18" charset="0"/>
              </a:rPr>
              <a:t>https://danube-inco.net/object/project/18348</a:t>
            </a:r>
            <a:endParaRPr kumimoji="0" lang="en-US" sz="1600" b="0" i="0" u="none" strike="noStrike" kern="1200" cap="none" spc="0" normalizeH="0" baseline="0" noProof="0" dirty="0">
              <a:ln>
                <a:noFill/>
              </a:ln>
              <a:solidFill>
                <a:schemeClr val="tx1"/>
              </a:solidFill>
              <a:effectLst/>
              <a:uLnTx/>
              <a:uFillTx/>
              <a:latin typeface="Book Antiqua" pitchFamily="18" charset="0"/>
            </a:endParaRPr>
          </a:p>
        </p:txBody>
      </p:sp>
      <p:pic>
        <p:nvPicPr>
          <p:cNvPr id="12" name="Picture 2"/>
          <p:cNvPicPr>
            <a:picLocks noChangeAspect="1" noChangeArrowheads="1"/>
          </p:cNvPicPr>
          <p:nvPr/>
        </p:nvPicPr>
        <p:blipFill>
          <a:blip r:embed="rId4"/>
          <a:srcRect/>
          <a:stretch>
            <a:fillRect/>
          </a:stretch>
        </p:blipFill>
        <p:spPr bwMode="auto">
          <a:xfrm>
            <a:off x="152400" y="1524000"/>
            <a:ext cx="8896350" cy="4829175"/>
          </a:xfrm>
          <a:prstGeom prst="rect">
            <a:avLst/>
          </a:prstGeom>
          <a:noFill/>
          <a:ln w="9525">
            <a:noFill/>
            <a:miter lim="800000"/>
            <a:headEnd/>
            <a:tailEnd/>
          </a:ln>
          <a:effectLst/>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Basic Information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686800" cy="4525963"/>
          </a:xfrm>
        </p:spPr>
        <p:txBody>
          <a:bodyPr>
            <a:noAutofit/>
          </a:bodyPr>
          <a:lstStyle/>
          <a:p>
            <a:pPr>
              <a:lnSpc>
                <a:spcPct val="90000"/>
              </a:lnSpc>
              <a:buNone/>
              <a:defRPr/>
            </a:pPr>
            <a:r>
              <a:rPr lang="en-US" altLang="en-US" sz="2000" b="1" dirty="0" smtClean="0">
                <a:solidFill>
                  <a:srgbClr val="002060"/>
                </a:solidFill>
                <a:latin typeface="Book Antiqua" panose="02040602050305030304" pitchFamily="18" charset="0"/>
              </a:rPr>
              <a:t>Contract number</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5</a:t>
            </a:r>
            <a:r>
              <a:rPr lang="en-US" altLang="en-US" sz="2000" dirty="0" smtClean="0">
                <a:solidFill>
                  <a:srgbClr val="002060"/>
                </a:solidFill>
                <a:latin typeface="Book Antiqua" panose="02040602050305030304" pitchFamily="18" charset="0"/>
              </a:rPr>
              <a:t>73806-EPP-1-2016-1-RS-EPPKA2-CBHE-JP</a:t>
            </a:r>
          </a:p>
          <a:p>
            <a:pPr>
              <a:lnSpc>
                <a:spcPct val="90000"/>
              </a:lnSpc>
              <a:buNone/>
              <a:defRPr/>
            </a:pPr>
            <a:r>
              <a:rPr lang="en-US" altLang="en-US" sz="2000" b="1" dirty="0" smtClean="0">
                <a:solidFill>
                  <a:srgbClr val="002060"/>
                </a:solidFill>
                <a:latin typeface="Book Antiqua" panose="02040602050305030304" pitchFamily="18" charset="0"/>
              </a:rPr>
              <a:t>Project acronym</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NatRisk</a:t>
            </a: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smtClean="0">
                <a:solidFill>
                  <a:srgbClr val="002060"/>
                </a:solidFill>
                <a:latin typeface="Book Antiqua" panose="02040602050305030304" pitchFamily="18" charset="0"/>
              </a:rPr>
              <a:t>Project name</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Development of master curricula for natural </a:t>
            </a:r>
            <a:r>
              <a:rPr lang="sr-Latn-RS" altLang="en-US" sz="2000" i="1"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disasters risk management in Western Balkan </a:t>
            </a:r>
            <a:r>
              <a:rPr lang="sr-Latn-RS" altLang="en-US" sz="2000" i="1" dirty="0" smtClean="0">
                <a:solidFill>
                  <a:srgbClr val="002060"/>
                </a:solidFill>
                <a:latin typeface="Book Antiqua" panose="02040602050305030304" pitchFamily="18" charset="0"/>
              </a:rPr>
              <a:t>				</a:t>
            </a:r>
            <a:r>
              <a:rPr lang="en-US" altLang="en-US" sz="2000" i="1" dirty="0" smtClean="0">
                <a:solidFill>
                  <a:srgbClr val="002060"/>
                </a:solidFill>
                <a:latin typeface="Book Antiqua" panose="02040602050305030304" pitchFamily="18" charset="0"/>
              </a:rPr>
              <a:t>countries</a:t>
            </a:r>
            <a:endParaRPr lang="bs-Latn-BA" altLang="en-US" sz="2000" i="1" dirty="0" smtClean="0">
              <a:solidFill>
                <a:srgbClr val="002060"/>
              </a:solidFill>
              <a:latin typeface="Book Antiqua" panose="02040602050305030304" pitchFamily="18" charset="0"/>
            </a:endParaRPr>
          </a:p>
          <a:p>
            <a:pPr>
              <a:lnSpc>
                <a:spcPct val="90000"/>
              </a:lnSpc>
              <a:buNone/>
              <a:defRPr/>
            </a:pP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smtClean="0">
                <a:solidFill>
                  <a:srgbClr val="002060"/>
                </a:solidFill>
                <a:latin typeface="Book Antiqua" panose="02040602050305030304" pitchFamily="18" charset="0"/>
              </a:rPr>
              <a:t>Project duration</a:t>
            </a:r>
            <a:r>
              <a:rPr lang="en-US" altLang="en-US" sz="2000" dirty="0" smtClean="0">
                <a:solidFill>
                  <a:srgbClr val="002060"/>
                </a:solidFill>
                <a:latin typeface="Book Antiqua" panose="02040602050305030304" pitchFamily="18" charset="0"/>
              </a:rPr>
              <a:t>	1</a:t>
            </a:r>
            <a:r>
              <a:rPr lang="sr-Latn-RS" altLang="en-US" sz="2000" dirty="0" smtClean="0">
                <a:solidFill>
                  <a:srgbClr val="002060"/>
                </a:solidFill>
                <a:latin typeface="Book Antiqua" panose="02040602050305030304" pitchFamily="18" charset="0"/>
              </a:rPr>
              <a:t>5</a:t>
            </a:r>
            <a:r>
              <a:rPr lang="en-US" altLang="en-US" sz="2000" dirty="0" smtClean="0">
                <a:solidFill>
                  <a:srgbClr val="002060"/>
                </a:solidFill>
                <a:latin typeface="Book Antiqua" panose="02040602050305030304" pitchFamily="18" charset="0"/>
              </a:rPr>
              <a:t>t</a:t>
            </a:r>
            <a:r>
              <a:rPr lang="sr-Latn-RS" altLang="en-US" sz="2000" dirty="0" smtClean="0">
                <a:solidFill>
                  <a:srgbClr val="002060"/>
                </a:solidFill>
                <a:latin typeface="Book Antiqua" panose="02040602050305030304" pitchFamily="18" charset="0"/>
              </a:rPr>
              <a:t>h</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October</a:t>
            </a:r>
            <a:r>
              <a:rPr lang="en-US" altLang="en-US" sz="2000" dirty="0" smtClean="0">
                <a:solidFill>
                  <a:srgbClr val="002060"/>
                </a:solidFill>
                <a:latin typeface="Book Antiqua" panose="02040602050305030304" pitchFamily="18" charset="0"/>
              </a:rPr>
              <a:t> 201</a:t>
            </a:r>
            <a:r>
              <a:rPr lang="sr-Latn-RS" altLang="en-US" sz="2000" dirty="0" smtClean="0">
                <a:solidFill>
                  <a:srgbClr val="002060"/>
                </a:solidFill>
                <a:latin typeface="Book Antiqua" panose="02040602050305030304" pitchFamily="18" charset="0"/>
              </a:rPr>
              <a:t>6</a:t>
            </a:r>
            <a:r>
              <a:rPr lang="en-US" altLang="en-US" sz="2000" dirty="0" smtClean="0">
                <a:solidFill>
                  <a:srgbClr val="002060"/>
                </a:solidFill>
                <a:latin typeface="Book Antiqua" panose="02040602050305030304" pitchFamily="18" charset="0"/>
              </a:rPr>
              <a:t> -  </a:t>
            </a:r>
            <a:r>
              <a:rPr lang="sr-Latn-RS" altLang="en-US" sz="2000" dirty="0" smtClean="0">
                <a:solidFill>
                  <a:srgbClr val="002060"/>
                </a:solidFill>
                <a:latin typeface="Book Antiqua" panose="02040602050305030304" pitchFamily="18" charset="0"/>
              </a:rPr>
              <a:t>14</a:t>
            </a:r>
            <a:r>
              <a:rPr lang="en-US" altLang="en-US" sz="2000" dirty="0" err="1" smtClean="0">
                <a:solidFill>
                  <a:srgbClr val="002060"/>
                </a:solidFill>
                <a:latin typeface="Book Antiqua" panose="02040602050305030304" pitchFamily="18" charset="0"/>
              </a:rPr>
              <a:t>th</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October</a:t>
            </a:r>
            <a:r>
              <a:rPr lang="en-US" altLang="en-US" sz="2000" dirty="0" smtClean="0">
                <a:solidFill>
                  <a:srgbClr val="002060"/>
                </a:solidFill>
                <a:latin typeface="Book Antiqua" panose="02040602050305030304" pitchFamily="18" charset="0"/>
              </a:rPr>
              <a:t> 201</a:t>
            </a:r>
            <a:r>
              <a:rPr lang="sr-Latn-RS" altLang="en-US" sz="2000" dirty="0" smtClean="0">
                <a:solidFill>
                  <a:srgbClr val="002060"/>
                </a:solidFill>
                <a:latin typeface="Book Antiqua" panose="02040602050305030304" pitchFamily="18" charset="0"/>
              </a:rPr>
              <a:t>9</a:t>
            </a:r>
            <a:endParaRPr lang="en-US" altLang="en-US" sz="2000" dirty="0" smtClean="0">
              <a:solidFill>
                <a:srgbClr val="002060"/>
              </a:solidFill>
              <a:latin typeface="Book Antiqua" panose="02040602050305030304" pitchFamily="18" charset="0"/>
            </a:endParaRPr>
          </a:p>
          <a:p>
            <a:pPr>
              <a:lnSpc>
                <a:spcPct val="90000"/>
              </a:lnSpc>
              <a:buNone/>
              <a:defRPr/>
            </a:pPr>
            <a:r>
              <a:rPr lang="en-US" altLang="en-US" sz="2000" b="1" dirty="0" err="1" smtClean="0">
                <a:solidFill>
                  <a:srgbClr val="002060"/>
                </a:solidFill>
                <a:latin typeface="Book Antiqua" panose="02040602050305030304" pitchFamily="18" charset="0"/>
              </a:rPr>
              <a:t>Programme</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ERASMUS+</a:t>
            </a:r>
            <a:r>
              <a:rPr lang="en-US" altLang="en-US" sz="2000" dirty="0" smtClean="0">
                <a:solidFill>
                  <a:srgbClr val="002060"/>
                </a:solidFill>
                <a:latin typeface="Book Antiqua" panose="02040602050305030304" pitchFamily="18" charset="0"/>
              </a:rPr>
              <a:t> –  Call for Proposals</a:t>
            </a:r>
            <a:r>
              <a:rPr lang="sr-Latn-RS" altLang="en-US" sz="2000" dirty="0" smtClean="0">
                <a:solidFill>
                  <a:srgbClr val="002060"/>
                </a:solidFill>
                <a:latin typeface="Book Antiqua" panose="02040602050305030304" pitchFamily="18" charset="0"/>
              </a:rPr>
              <a:t> EAC/A04/2015</a:t>
            </a:r>
            <a:endParaRPr lang="en-US" altLang="en-US" sz="2000" dirty="0" smtClean="0">
              <a:solidFill>
                <a:srgbClr val="002060"/>
              </a:solidFill>
              <a:latin typeface="Book Antiqua" panose="02040602050305030304" pitchFamily="18" charset="0"/>
            </a:endParaRPr>
          </a:p>
          <a:p>
            <a:pPr>
              <a:buNone/>
              <a:defRPr/>
            </a:pPr>
            <a:r>
              <a:rPr lang="en-US" altLang="en-US" sz="2000" b="1" dirty="0" smtClean="0">
                <a:solidFill>
                  <a:srgbClr val="002060"/>
                </a:solidFill>
                <a:latin typeface="Book Antiqua" panose="02040602050305030304" pitchFamily="18" charset="0"/>
              </a:rPr>
              <a:t>Total cost</a:t>
            </a:r>
            <a:r>
              <a:rPr lang="en-US" altLang="en-US" sz="2000" dirty="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1,245,</a:t>
            </a:r>
            <a:r>
              <a:rPr lang="en-US" sz="2000" dirty="0" smtClean="0">
                <a:solidFill>
                  <a:srgbClr val="002060"/>
                </a:solidFill>
                <a:latin typeface="Book Antiqua" panose="02040602050305030304" pitchFamily="18" charset="0"/>
              </a:rPr>
              <a:t>7</a:t>
            </a:r>
            <a:r>
              <a:rPr lang="sr-Latn-RS" sz="2000" dirty="0" smtClean="0">
                <a:solidFill>
                  <a:srgbClr val="002060"/>
                </a:solidFill>
                <a:latin typeface="Book Antiqua" panose="02040602050305030304" pitchFamily="18" charset="0"/>
              </a:rPr>
              <a:t>4</a:t>
            </a:r>
            <a:r>
              <a:rPr lang="en-US" sz="2000" dirty="0" smtClean="0">
                <a:solidFill>
                  <a:srgbClr val="002060"/>
                </a:solidFill>
                <a:latin typeface="Book Antiqua" panose="02040602050305030304" pitchFamily="18" charset="0"/>
              </a:rPr>
              <a:t>6</a:t>
            </a:r>
            <a:r>
              <a:rPr lang="sr-Latn-RS" sz="2000" dirty="0" smtClean="0">
                <a:solidFill>
                  <a:srgbClr val="002060"/>
                </a:solidFill>
                <a:latin typeface="Book Antiqua" panose="02040602050305030304" pitchFamily="18" charset="0"/>
              </a:rPr>
              <a:t>.00</a:t>
            </a:r>
            <a:r>
              <a:rPr lang="en-US" sz="2000" dirty="0" smtClean="0">
                <a:solidFill>
                  <a:srgbClr val="002060"/>
                </a:solidFill>
                <a:latin typeface="Book Antiqua" panose="02040602050305030304" pitchFamily="18" charset="0"/>
              </a:rPr>
              <a:t> €</a:t>
            </a:r>
            <a:endParaRPr lang="en-US" altLang="en-US" sz="2000" dirty="0" smtClean="0">
              <a:solidFill>
                <a:srgbClr val="002060"/>
              </a:solidFill>
              <a:latin typeface="Book Antiqua" panose="02040602050305030304" pitchFamily="18" charset="0"/>
            </a:endParaRPr>
          </a:p>
          <a:p>
            <a:pPr>
              <a:buNone/>
              <a:defRPr/>
            </a:pPr>
            <a:r>
              <a:rPr lang="en-US" altLang="en-US" sz="2000" b="1" dirty="0" smtClean="0">
                <a:solidFill>
                  <a:srgbClr val="002060"/>
                </a:solidFill>
                <a:latin typeface="Book Antiqua" panose="02040602050305030304" pitchFamily="18" charset="0"/>
              </a:rPr>
              <a:t>Coordinator</a:t>
            </a:r>
            <a:r>
              <a:rPr lang="en-US" altLang="en-US" sz="2000" dirty="0" smtClean="0">
                <a:solidFill>
                  <a:srgbClr val="002060"/>
                </a:solidFill>
                <a:latin typeface="Book Antiqua" panose="02040602050305030304" pitchFamily="18" charset="0"/>
              </a:rPr>
              <a:t>		University of Ni</a:t>
            </a:r>
            <a:r>
              <a:rPr lang="x-none" altLang="en-US" sz="2000" dirty="0" smtClean="0">
                <a:solidFill>
                  <a:srgbClr val="002060"/>
                </a:solidFill>
                <a:latin typeface="Book Antiqua" panose="02040602050305030304" pitchFamily="18" charset="0"/>
              </a:rPr>
              <a:t>š, Serbia</a:t>
            </a:r>
          </a:p>
          <a:p>
            <a:pPr>
              <a:buNone/>
              <a:defRPr/>
            </a:pPr>
            <a:r>
              <a:rPr lang="x-none"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Univerzitetski </a:t>
            </a:r>
            <a:r>
              <a:rPr lang="x-none" altLang="en-US" sz="2000" dirty="0" smtClean="0">
                <a:solidFill>
                  <a:srgbClr val="002060"/>
                </a:solidFill>
                <a:latin typeface="Book Antiqua" panose="02040602050305030304" pitchFamily="18" charset="0"/>
              </a:rPr>
              <a:t>trg 2, 18000 Niš, Serbia</a:t>
            </a:r>
          </a:p>
          <a:p>
            <a:pPr>
              <a:buNone/>
              <a:defRPr/>
            </a:pPr>
            <a:r>
              <a:rPr lang="x-none" altLang="en-US" sz="2000" b="1" smtClean="0">
                <a:solidFill>
                  <a:srgbClr val="002060"/>
                </a:solidFill>
                <a:latin typeface="Book Antiqua" panose="02040602050305030304" pitchFamily="18" charset="0"/>
              </a:rPr>
              <a:t>Project </a:t>
            </a:r>
            <a:r>
              <a:rPr lang="x-none" altLang="en-US" sz="2000" b="1" dirty="0" smtClean="0">
                <a:solidFill>
                  <a:srgbClr val="002060"/>
                </a:solidFill>
                <a:latin typeface="Book Antiqua" panose="02040602050305030304" pitchFamily="18" charset="0"/>
              </a:rPr>
              <a:t>website</a:t>
            </a:r>
            <a:r>
              <a:rPr lang="x-none" altLang="en-US" sz="2000" smtClean="0">
                <a:solidFill>
                  <a:srgbClr val="002060"/>
                </a:solidFill>
                <a:latin typeface="Book Antiqua" panose="02040602050305030304" pitchFamily="18" charset="0"/>
              </a:rPr>
              <a:t>	</a:t>
            </a:r>
            <a:r>
              <a:rPr lang="sr-Latn-RS" altLang="en-US" sz="2000" dirty="0" smtClean="0">
                <a:solidFill>
                  <a:srgbClr val="002060"/>
                </a:solidFill>
                <a:latin typeface="Book Antiqua" panose="02040602050305030304" pitchFamily="18" charset="0"/>
              </a:rPr>
              <a:t>            	</a:t>
            </a:r>
            <a:r>
              <a:rPr lang="x-none" altLang="en-US" sz="2000" smtClean="0">
                <a:solidFill>
                  <a:srgbClr val="002060"/>
                </a:solidFill>
                <a:latin typeface="Book Antiqua" panose="02040602050305030304" pitchFamily="18" charset="0"/>
              </a:rPr>
              <a:t>www.</a:t>
            </a:r>
            <a:r>
              <a:rPr lang="sr-Latn-RS" altLang="en-US" sz="2000" dirty="0" smtClean="0">
                <a:solidFill>
                  <a:srgbClr val="002060"/>
                </a:solidFill>
                <a:latin typeface="Book Antiqua" panose="02040602050305030304" pitchFamily="18" charset="0"/>
              </a:rPr>
              <a:t>natrisk</a:t>
            </a:r>
            <a:r>
              <a:rPr lang="x-none" altLang="en-US" sz="2000" smtClean="0">
                <a:solidFill>
                  <a:srgbClr val="002060"/>
                </a:solidFill>
                <a:latin typeface="Book Antiqua" panose="02040602050305030304" pitchFamily="18" charset="0"/>
              </a:rPr>
              <a:t>.ni.ac.rs</a:t>
            </a:r>
            <a:endParaRPr lang="sr-Latn-RS" altLang="en-US" sz="2000" dirty="0" smtClean="0">
              <a:solidFill>
                <a:srgbClr val="002060"/>
              </a:solidFill>
              <a:latin typeface="Book Antiqua" panose="02040602050305030304" pitchFamily="18" charset="0"/>
            </a:endParaRPr>
          </a:p>
          <a:p>
            <a:pPr>
              <a:buNone/>
              <a:defRPr/>
            </a:pPr>
            <a:r>
              <a:rPr lang="sr-Latn-RS" altLang="en-US" sz="2000" b="1" dirty="0" smtClean="0">
                <a:solidFill>
                  <a:srgbClr val="002060"/>
                </a:solidFill>
                <a:latin typeface="Book Antiqua" panose="02040602050305030304" pitchFamily="18" charset="0"/>
              </a:rPr>
              <a:t>Project e-mail</a:t>
            </a:r>
            <a:r>
              <a:rPr lang="sr-Latn-RS" sz="2000" dirty="0" smtClean="0">
                <a:solidFill>
                  <a:srgbClr val="002060"/>
                </a:solidFill>
                <a:latin typeface="Book Antiqua" panose="02040602050305030304" pitchFamily="18" charset="0"/>
              </a:rPr>
              <a:t>		natriskuni@gmail.com</a:t>
            </a:r>
            <a:endParaRPr lang="bs-Latn-BA" sz="2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11" name="Picture 10"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2" name="Picture 11"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NatRisk in media</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endParaRPr lang="en-GB" b="1" dirty="0" smtClean="0">
              <a:solidFill>
                <a:schemeClr val="tx2"/>
              </a:solidFill>
            </a:endParaRPr>
          </a:p>
          <a:p>
            <a:pPr>
              <a:buNone/>
            </a:pPr>
            <a:endParaRPr lang="sr-Latn-RS" dirty="0" smtClean="0">
              <a:solidFill>
                <a:srgbClr val="002060"/>
              </a:solidFill>
              <a:latin typeface="Book Antiqua" panose="02040602050305030304" pitchFamily="18" charset="0"/>
            </a:endParaRPr>
          </a:p>
          <a:p>
            <a:endParaRPr lang="sr-Latn-RS" dirty="0" smtClean="0">
              <a:solidFill>
                <a:srgbClr val="002060"/>
              </a:solidFill>
              <a:latin typeface="Book Antiqua" panose="02040602050305030304" pitchFamily="18" charset="0"/>
            </a:endParaRPr>
          </a:p>
          <a:p>
            <a:endParaRPr lang="bs-Latn-BA"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20</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4" name="Picture 13"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5" name="Picture 14" descr="eu_flag_co_funded_pos_[rgb]_right.jpg"/>
          <p:cNvPicPr/>
          <p:nvPr/>
        </p:nvPicPr>
        <p:blipFill>
          <a:blip r:embed="rId3" cstate="print"/>
          <a:stretch>
            <a:fillRect/>
          </a:stretch>
        </p:blipFill>
        <p:spPr>
          <a:xfrm>
            <a:off x="7467600" y="152400"/>
            <a:ext cx="1676400" cy="409575"/>
          </a:xfrm>
          <a:prstGeom prst="rect">
            <a:avLst/>
          </a:prstGeom>
        </p:spPr>
      </p:pic>
      <p:sp>
        <p:nvSpPr>
          <p:cNvPr id="11" name="Content Placeholder 2"/>
          <p:cNvSpPr txBox="1">
            <a:spLocks/>
          </p:cNvSpPr>
          <p:nvPr/>
        </p:nvSpPr>
        <p:spPr>
          <a:xfrm>
            <a:off x="228600" y="6370637"/>
            <a:ext cx="8229600" cy="487363"/>
          </a:xfrm>
          <a:prstGeom prst="rect">
            <a:avLst/>
          </a:prstGeom>
        </p:spPr>
        <p:txBody>
          <a:bodyPr vert="horz" lIns="91440" tIns="45720" rIns="91440" bIns="45720" rtlCol="0">
            <a:normAutofit/>
          </a:bodyPr>
          <a:lstStyle/>
          <a:p>
            <a:pPr marL="342900" lvl="0" indent="-342900" algn="ctr">
              <a:spcBef>
                <a:spcPct val="20000"/>
              </a:spcBef>
            </a:pPr>
            <a:r>
              <a:rPr lang="en-US" sz="1600" dirty="0" smtClean="0">
                <a:latin typeface="Book Antiqua" pitchFamily="18" charset="0"/>
              </a:rPr>
              <a:t>https://wbc-rti.info/object/event/15578#rel</a:t>
            </a:r>
            <a:endParaRPr kumimoji="0" lang="en-US" sz="1600" b="0" i="0" u="none" strike="noStrike" kern="1200" cap="none" spc="0" normalizeH="0" baseline="0" noProof="0" dirty="0">
              <a:ln>
                <a:noFill/>
              </a:ln>
              <a:solidFill>
                <a:schemeClr val="tx1"/>
              </a:solidFill>
              <a:effectLst/>
              <a:uLnTx/>
              <a:uFillTx/>
              <a:latin typeface="Book Antiqua" pitchFamily="18" charset="0"/>
            </a:endParaRPr>
          </a:p>
        </p:txBody>
      </p:sp>
      <p:pic>
        <p:nvPicPr>
          <p:cNvPr id="2050" name="Picture 2"/>
          <p:cNvPicPr>
            <a:picLocks noChangeAspect="1" noChangeArrowheads="1"/>
          </p:cNvPicPr>
          <p:nvPr/>
        </p:nvPicPr>
        <p:blipFill>
          <a:blip r:embed="rId4"/>
          <a:srcRect/>
          <a:stretch>
            <a:fillRect/>
          </a:stretch>
        </p:blipFill>
        <p:spPr bwMode="auto">
          <a:xfrm>
            <a:off x="990600" y="1524000"/>
            <a:ext cx="6719171" cy="4800599"/>
          </a:xfrm>
          <a:prstGeom prst="rect">
            <a:avLst/>
          </a:prstGeom>
          <a:noFill/>
          <a:ln w="9525">
            <a:noFill/>
            <a:miter lim="800000"/>
            <a:headEnd/>
            <a:tailEnd/>
          </a:ln>
          <a:effectLst/>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002060"/>
                </a:solidFill>
                <a:latin typeface="Book Antiqua" panose="02040602050305030304" pitchFamily="18" charset="0"/>
              </a:rPr>
              <a:t>Natural hazards</a:t>
            </a:r>
            <a:endParaRPr lang="bs-Latn-BA"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663660" y="6356350"/>
            <a:ext cx="2133600" cy="365125"/>
          </a:xfrm>
        </p:spPr>
        <p:txBody>
          <a:bodyPr/>
          <a:lstStyle/>
          <a:p>
            <a:fld id="{B6F15528-21DE-4FAA-801E-634DDDAF4B2B}" type="slidenum">
              <a:rPr lang="en-US" smtClean="0"/>
              <a:pPr/>
              <a:t>3</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pic>
        <p:nvPicPr>
          <p:cNvPr id="14" name="Picture 2" descr="Резултат слика за natural hazards"/>
          <p:cNvPicPr>
            <a:picLocks noChangeArrowheads="1"/>
          </p:cNvPicPr>
          <p:nvPr/>
        </p:nvPicPr>
        <p:blipFill>
          <a:blip r:embed="rId4" cstate="print"/>
          <a:srcRect/>
          <a:stretch>
            <a:fillRect/>
          </a:stretch>
        </p:blipFill>
        <p:spPr bwMode="auto">
          <a:xfrm>
            <a:off x="5977860" y="2819400"/>
            <a:ext cx="2843784" cy="2048256"/>
          </a:xfrm>
          <a:prstGeom prst="rect">
            <a:avLst/>
          </a:prstGeom>
          <a:noFill/>
        </p:spPr>
      </p:pic>
      <p:pic>
        <p:nvPicPr>
          <p:cNvPr id="15" name="Picture 4" descr="Резултат слика за natural hazards"/>
          <p:cNvPicPr>
            <a:picLocks noChangeArrowheads="1"/>
          </p:cNvPicPr>
          <p:nvPr/>
        </p:nvPicPr>
        <p:blipFill>
          <a:blip r:embed="rId5" cstate="print"/>
          <a:srcRect/>
          <a:stretch>
            <a:fillRect/>
          </a:stretch>
        </p:blipFill>
        <p:spPr bwMode="auto">
          <a:xfrm>
            <a:off x="5977859" y="4800599"/>
            <a:ext cx="2843784" cy="2048256"/>
          </a:xfrm>
          <a:prstGeom prst="rect">
            <a:avLst/>
          </a:prstGeom>
          <a:noFill/>
        </p:spPr>
      </p:pic>
      <p:pic>
        <p:nvPicPr>
          <p:cNvPr id="16" name="Picture 8" descr="Резултат слика за natural hazards"/>
          <p:cNvPicPr>
            <a:picLocks noChangeArrowheads="1"/>
          </p:cNvPicPr>
          <p:nvPr/>
        </p:nvPicPr>
        <p:blipFill>
          <a:blip r:embed="rId6" cstate="print"/>
          <a:srcRect/>
          <a:stretch>
            <a:fillRect/>
          </a:stretch>
        </p:blipFill>
        <p:spPr bwMode="auto">
          <a:xfrm>
            <a:off x="5977860" y="761999"/>
            <a:ext cx="2843784" cy="2048256"/>
          </a:xfrm>
          <a:prstGeom prst="rect">
            <a:avLst/>
          </a:prstGeom>
          <a:noFill/>
        </p:spPr>
      </p:pic>
      <p:pic>
        <p:nvPicPr>
          <p:cNvPr id="17" name="Picture 24" descr="https://upload.wikimedia.org/wikipedia/commons/6/6d/Puu_Oo_cropped.jpg"/>
          <p:cNvPicPr>
            <a:picLocks noChangeArrowheads="1"/>
          </p:cNvPicPr>
          <p:nvPr/>
        </p:nvPicPr>
        <p:blipFill>
          <a:blip r:embed="rId7" cstate="print"/>
          <a:srcRect/>
          <a:stretch>
            <a:fillRect/>
          </a:stretch>
        </p:blipFill>
        <p:spPr bwMode="auto">
          <a:xfrm>
            <a:off x="3158460" y="761999"/>
            <a:ext cx="2843784" cy="2048256"/>
          </a:xfrm>
          <a:prstGeom prst="rect">
            <a:avLst/>
          </a:prstGeom>
          <a:noFill/>
        </p:spPr>
      </p:pic>
      <p:pic>
        <p:nvPicPr>
          <p:cNvPr id="18" name="Picture 26" descr="Резултат слика за natural hazards"/>
          <p:cNvPicPr>
            <a:picLocks noChangeArrowheads="1"/>
          </p:cNvPicPr>
          <p:nvPr/>
        </p:nvPicPr>
        <p:blipFill>
          <a:blip r:embed="rId8" cstate="print"/>
          <a:srcRect/>
          <a:stretch>
            <a:fillRect/>
          </a:stretch>
        </p:blipFill>
        <p:spPr bwMode="auto">
          <a:xfrm>
            <a:off x="3158460" y="2819399"/>
            <a:ext cx="2843784" cy="2048256"/>
          </a:xfrm>
          <a:prstGeom prst="rect">
            <a:avLst/>
          </a:prstGeom>
          <a:noFill/>
        </p:spPr>
      </p:pic>
      <p:pic>
        <p:nvPicPr>
          <p:cNvPr id="19" name="Picture 28" descr="Резултат слика за natural hazards"/>
          <p:cNvPicPr>
            <a:picLocks noChangeArrowheads="1"/>
          </p:cNvPicPr>
          <p:nvPr/>
        </p:nvPicPr>
        <p:blipFill>
          <a:blip r:embed="rId9" cstate="print"/>
          <a:srcRect/>
          <a:stretch>
            <a:fillRect/>
          </a:stretch>
        </p:blipFill>
        <p:spPr bwMode="auto">
          <a:xfrm>
            <a:off x="339060" y="2743200"/>
            <a:ext cx="2843784" cy="2048256"/>
          </a:xfrm>
          <a:prstGeom prst="rect">
            <a:avLst/>
          </a:prstGeom>
          <a:noFill/>
        </p:spPr>
      </p:pic>
      <p:pic>
        <p:nvPicPr>
          <p:cNvPr id="20" name="Picture 32" descr="http://www.sekeljic.com/wp-content/uploads/2014/05/obrenovac-poplave.jpg"/>
          <p:cNvPicPr>
            <a:picLocks noChangeArrowheads="1"/>
          </p:cNvPicPr>
          <p:nvPr/>
        </p:nvPicPr>
        <p:blipFill>
          <a:blip r:embed="rId10" cstate="print"/>
          <a:srcRect/>
          <a:stretch>
            <a:fillRect/>
          </a:stretch>
        </p:blipFill>
        <p:spPr bwMode="auto">
          <a:xfrm>
            <a:off x="339060" y="762000"/>
            <a:ext cx="2843784" cy="2048256"/>
          </a:xfrm>
          <a:prstGeom prst="rect">
            <a:avLst/>
          </a:prstGeom>
          <a:noFill/>
        </p:spPr>
      </p:pic>
      <p:pic>
        <p:nvPicPr>
          <p:cNvPr id="21" name="Picture 36" descr="http://chrisskates.com/wp-content/uploads/2015/01/snow-storm-02.jpg"/>
          <p:cNvPicPr>
            <a:picLocks noChangeArrowheads="1"/>
          </p:cNvPicPr>
          <p:nvPr/>
        </p:nvPicPr>
        <p:blipFill>
          <a:blip r:embed="rId11" cstate="print"/>
          <a:srcRect/>
          <a:stretch>
            <a:fillRect/>
          </a:stretch>
        </p:blipFill>
        <p:spPr bwMode="auto">
          <a:xfrm>
            <a:off x="3158459" y="4800600"/>
            <a:ext cx="2843784" cy="2048256"/>
          </a:xfrm>
          <a:prstGeom prst="rect">
            <a:avLst/>
          </a:prstGeom>
          <a:noFill/>
        </p:spPr>
      </p:pic>
      <p:pic>
        <p:nvPicPr>
          <p:cNvPr id="22" name="Picture 38" descr="http://my.whirlwindsteel.com/Portals/205050/images/high%20winds.jpg"/>
          <p:cNvPicPr>
            <a:picLocks noChangeArrowheads="1"/>
          </p:cNvPicPr>
          <p:nvPr/>
        </p:nvPicPr>
        <p:blipFill>
          <a:blip r:embed="rId12" cstate="print"/>
          <a:srcRect/>
          <a:stretch>
            <a:fillRect/>
          </a:stretch>
        </p:blipFill>
        <p:spPr bwMode="auto">
          <a:xfrm>
            <a:off x="339060" y="4809744"/>
            <a:ext cx="2843784" cy="2048256"/>
          </a:xfrm>
          <a:prstGeom prst="rect">
            <a:avLst/>
          </a:prstGeom>
          <a:noFill/>
        </p:spPr>
      </p:pic>
      <p:sp>
        <p:nvSpPr>
          <p:cNvPr id="23" name="Rectangle 22"/>
          <p:cNvSpPr/>
          <p:nvPr/>
        </p:nvSpPr>
        <p:spPr>
          <a:xfrm>
            <a:off x="7654260" y="4343400"/>
            <a:ext cx="1043876" cy="369332"/>
          </a:xfrm>
          <a:prstGeom prst="rect">
            <a:avLst/>
          </a:prstGeom>
        </p:spPr>
        <p:txBody>
          <a:bodyPr wrap="none">
            <a:spAutoFit/>
          </a:bodyPr>
          <a:lstStyle/>
          <a:p>
            <a:pPr lvl="0">
              <a:buNone/>
            </a:pPr>
            <a:r>
              <a:rPr lang="sr-Latn-RS" sz="1800" b="1" dirty="0" smtClean="0">
                <a:solidFill>
                  <a:srgbClr val="C00000"/>
                </a:solidFill>
              </a:rPr>
              <a:t>t</a:t>
            </a:r>
            <a:r>
              <a:rPr lang="en-GB" sz="1800" b="1" dirty="0" err="1" smtClean="0">
                <a:solidFill>
                  <a:srgbClr val="C00000"/>
                </a:solidFill>
              </a:rPr>
              <a:t>ornado</a:t>
            </a:r>
            <a:endParaRPr lang="en-US" sz="1800" b="1" dirty="0">
              <a:solidFill>
                <a:srgbClr val="C00000"/>
              </a:solidFill>
            </a:endParaRPr>
          </a:p>
        </p:txBody>
      </p:sp>
      <p:sp>
        <p:nvSpPr>
          <p:cNvPr id="24" name="Rectangle 23"/>
          <p:cNvSpPr/>
          <p:nvPr/>
        </p:nvSpPr>
        <p:spPr>
          <a:xfrm>
            <a:off x="7120860" y="2343090"/>
            <a:ext cx="1685077" cy="369332"/>
          </a:xfrm>
          <a:prstGeom prst="rect">
            <a:avLst/>
          </a:prstGeom>
        </p:spPr>
        <p:txBody>
          <a:bodyPr wrap="none">
            <a:spAutoFit/>
          </a:bodyPr>
          <a:lstStyle/>
          <a:p>
            <a:pPr lvl="0">
              <a:buNone/>
            </a:pPr>
            <a:r>
              <a:rPr lang="sr-Latn-RS" sz="1800" b="1" dirty="0" smtClean="0">
                <a:solidFill>
                  <a:srgbClr val="C00000"/>
                </a:solidFill>
              </a:rPr>
              <a:t>thunderstorm</a:t>
            </a:r>
            <a:endParaRPr lang="en-US" sz="1800" b="1" dirty="0">
              <a:solidFill>
                <a:srgbClr val="C00000"/>
              </a:solidFill>
            </a:endParaRPr>
          </a:p>
        </p:txBody>
      </p:sp>
      <p:sp>
        <p:nvSpPr>
          <p:cNvPr id="25" name="Rectangle 24"/>
          <p:cNvSpPr/>
          <p:nvPr/>
        </p:nvSpPr>
        <p:spPr>
          <a:xfrm>
            <a:off x="7654260" y="6457890"/>
            <a:ext cx="1184940" cy="369332"/>
          </a:xfrm>
          <a:prstGeom prst="rect">
            <a:avLst/>
          </a:prstGeom>
        </p:spPr>
        <p:txBody>
          <a:bodyPr wrap="none">
            <a:spAutoFit/>
          </a:bodyPr>
          <a:lstStyle/>
          <a:p>
            <a:pPr lvl="0">
              <a:buNone/>
            </a:pPr>
            <a:r>
              <a:rPr lang="sr-Latn-RS" sz="1800" b="1" dirty="0" smtClean="0">
                <a:solidFill>
                  <a:srgbClr val="C00000"/>
                </a:solidFill>
              </a:rPr>
              <a:t>landslide</a:t>
            </a:r>
            <a:endParaRPr lang="en-US" sz="1800" b="1" dirty="0">
              <a:solidFill>
                <a:srgbClr val="C00000"/>
              </a:solidFill>
            </a:endParaRPr>
          </a:p>
        </p:txBody>
      </p:sp>
      <p:sp>
        <p:nvSpPr>
          <p:cNvPr id="26" name="Rectangle 25"/>
          <p:cNvSpPr/>
          <p:nvPr/>
        </p:nvSpPr>
        <p:spPr>
          <a:xfrm>
            <a:off x="4562088" y="4343400"/>
            <a:ext cx="1415772" cy="369332"/>
          </a:xfrm>
          <a:prstGeom prst="rect">
            <a:avLst/>
          </a:prstGeom>
        </p:spPr>
        <p:txBody>
          <a:bodyPr wrap="none">
            <a:spAutoFit/>
          </a:bodyPr>
          <a:lstStyle/>
          <a:p>
            <a:pPr lvl="0">
              <a:buNone/>
            </a:pPr>
            <a:r>
              <a:rPr lang="sr-Latn-RS" sz="1800" b="1" dirty="0" smtClean="0">
                <a:solidFill>
                  <a:srgbClr val="C00000"/>
                </a:solidFill>
              </a:rPr>
              <a:t>earthquake</a:t>
            </a:r>
            <a:endParaRPr lang="en-US" sz="1800" b="1" dirty="0">
              <a:solidFill>
                <a:srgbClr val="C00000"/>
              </a:solidFill>
            </a:endParaRPr>
          </a:p>
        </p:txBody>
      </p:sp>
      <p:sp>
        <p:nvSpPr>
          <p:cNvPr id="27" name="Rectangle 26"/>
          <p:cNvSpPr/>
          <p:nvPr/>
        </p:nvSpPr>
        <p:spPr>
          <a:xfrm>
            <a:off x="3920460" y="2343090"/>
            <a:ext cx="2095445" cy="369332"/>
          </a:xfrm>
          <a:prstGeom prst="rect">
            <a:avLst/>
          </a:prstGeom>
        </p:spPr>
        <p:txBody>
          <a:bodyPr wrap="none">
            <a:spAutoFit/>
          </a:bodyPr>
          <a:lstStyle/>
          <a:p>
            <a:pPr lvl="0">
              <a:buNone/>
            </a:pPr>
            <a:r>
              <a:rPr lang="sr-Latn-RS" sz="1800" b="1" dirty="0" smtClean="0">
                <a:solidFill>
                  <a:srgbClr val="C00000"/>
                </a:solidFill>
              </a:rPr>
              <a:t>volcanic eruption</a:t>
            </a:r>
            <a:endParaRPr lang="en-US" sz="1800" b="1" dirty="0">
              <a:solidFill>
                <a:srgbClr val="C00000"/>
              </a:solidFill>
            </a:endParaRPr>
          </a:p>
        </p:txBody>
      </p:sp>
      <p:sp>
        <p:nvSpPr>
          <p:cNvPr id="28" name="Rectangle 27"/>
          <p:cNvSpPr/>
          <p:nvPr/>
        </p:nvSpPr>
        <p:spPr>
          <a:xfrm>
            <a:off x="4151719" y="6457890"/>
            <a:ext cx="1826141" cy="369332"/>
          </a:xfrm>
          <a:prstGeom prst="rect">
            <a:avLst/>
          </a:prstGeom>
        </p:spPr>
        <p:txBody>
          <a:bodyPr wrap="none">
            <a:spAutoFit/>
          </a:bodyPr>
          <a:lstStyle/>
          <a:p>
            <a:pPr lvl="0">
              <a:buNone/>
            </a:pPr>
            <a:r>
              <a:rPr lang="sr-Latn-RS" sz="1800" b="1" dirty="0" smtClean="0">
                <a:solidFill>
                  <a:srgbClr val="C00000"/>
                </a:solidFill>
              </a:rPr>
              <a:t>heavy snowfall</a:t>
            </a:r>
            <a:endParaRPr lang="en-US" sz="1800" b="1" dirty="0">
              <a:solidFill>
                <a:srgbClr val="C00000"/>
              </a:solidFill>
            </a:endParaRPr>
          </a:p>
        </p:txBody>
      </p:sp>
      <p:sp>
        <p:nvSpPr>
          <p:cNvPr id="29" name="Rectangle 28"/>
          <p:cNvSpPr/>
          <p:nvPr/>
        </p:nvSpPr>
        <p:spPr>
          <a:xfrm>
            <a:off x="2015460" y="4343400"/>
            <a:ext cx="1056700" cy="369332"/>
          </a:xfrm>
          <a:prstGeom prst="rect">
            <a:avLst/>
          </a:prstGeom>
        </p:spPr>
        <p:txBody>
          <a:bodyPr wrap="none">
            <a:spAutoFit/>
          </a:bodyPr>
          <a:lstStyle/>
          <a:p>
            <a:pPr lvl="0">
              <a:buNone/>
            </a:pPr>
            <a:r>
              <a:rPr lang="sr-Latn-RS" sz="1800" b="1" dirty="0" smtClean="0">
                <a:solidFill>
                  <a:srgbClr val="C00000"/>
                </a:solidFill>
              </a:rPr>
              <a:t>drought</a:t>
            </a:r>
            <a:endParaRPr lang="en-US" sz="1800" b="1" dirty="0">
              <a:solidFill>
                <a:srgbClr val="C00000"/>
              </a:solidFill>
            </a:endParaRPr>
          </a:p>
        </p:txBody>
      </p:sp>
      <p:sp>
        <p:nvSpPr>
          <p:cNvPr id="30" name="Rectangle 29"/>
          <p:cNvSpPr/>
          <p:nvPr/>
        </p:nvSpPr>
        <p:spPr>
          <a:xfrm>
            <a:off x="2347019" y="2343090"/>
            <a:ext cx="748923" cy="369332"/>
          </a:xfrm>
          <a:prstGeom prst="rect">
            <a:avLst/>
          </a:prstGeom>
        </p:spPr>
        <p:txBody>
          <a:bodyPr wrap="none">
            <a:spAutoFit/>
          </a:bodyPr>
          <a:lstStyle/>
          <a:p>
            <a:pPr lvl="0">
              <a:buNone/>
            </a:pPr>
            <a:r>
              <a:rPr lang="sr-Latn-RS" sz="1800" b="1" dirty="0" smtClean="0">
                <a:solidFill>
                  <a:srgbClr val="C00000"/>
                </a:solidFill>
              </a:rPr>
              <a:t>flood</a:t>
            </a:r>
            <a:endParaRPr lang="en-US" sz="1800" b="1" dirty="0">
              <a:solidFill>
                <a:srgbClr val="C00000"/>
              </a:solidFill>
            </a:endParaRPr>
          </a:p>
        </p:txBody>
      </p:sp>
      <p:sp>
        <p:nvSpPr>
          <p:cNvPr id="31" name="Rectangle 30"/>
          <p:cNvSpPr/>
          <p:nvPr/>
        </p:nvSpPr>
        <p:spPr>
          <a:xfrm>
            <a:off x="1101060" y="6457890"/>
            <a:ext cx="1981199" cy="369332"/>
          </a:xfrm>
          <a:prstGeom prst="rect">
            <a:avLst/>
          </a:prstGeom>
        </p:spPr>
        <p:txBody>
          <a:bodyPr wrap="square">
            <a:spAutoFit/>
          </a:bodyPr>
          <a:lstStyle/>
          <a:p>
            <a:pPr lvl="0">
              <a:buNone/>
            </a:pPr>
            <a:r>
              <a:rPr lang="sr-Latn-RS" sz="1800" b="1" dirty="0" smtClean="0">
                <a:solidFill>
                  <a:srgbClr val="C00000"/>
                </a:solidFill>
              </a:rPr>
              <a:t>high wind speed</a:t>
            </a:r>
            <a:endParaRPr lang="en-US" sz="1800" b="1" dirty="0">
              <a:solidFill>
                <a:srgbClr val="C00000"/>
              </a:solidFill>
            </a:endParaRPr>
          </a:p>
        </p:txBody>
      </p:sp>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Natural hazards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buNone/>
            </a:pPr>
            <a:r>
              <a:rPr lang="sr-Latn-RS" sz="2000" dirty="0" smtClean="0">
                <a:solidFill>
                  <a:srgbClr val="002060"/>
                </a:solidFill>
                <a:latin typeface="Book Antiqua" panose="02040602050305030304" pitchFamily="18" charset="0"/>
              </a:rPr>
              <a:t>N</a:t>
            </a:r>
            <a:r>
              <a:rPr lang="en-US" sz="2000" dirty="0" err="1" smtClean="0">
                <a:solidFill>
                  <a:srgbClr val="002060"/>
                </a:solidFill>
                <a:latin typeface="Book Antiqua" panose="02040602050305030304" pitchFamily="18" charset="0"/>
              </a:rPr>
              <a:t>atural</a:t>
            </a:r>
            <a:r>
              <a:rPr lang="en-US" sz="2000" dirty="0" smtClean="0">
                <a:solidFill>
                  <a:srgbClr val="002060"/>
                </a:solidFill>
                <a:latin typeface="Book Antiqua" panose="02040602050305030304" pitchFamily="18" charset="0"/>
              </a:rPr>
              <a:t> hazards cause </a:t>
            </a:r>
            <a:r>
              <a:rPr lang="sr-Latn-RS" sz="2000" b="1" dirty="0" smtClean="0">
                <a:solidFill>
                  <a:srgbClr val="002060"/>
                </a:solidFill>
                <a:latin typeface="Book Antiqua" panose="02040602050305030304" pitchFamily="18" charset="0"/>
              </a:rPr>
              <a:t>directly</a:t>
            </a:r>
            <a:r>
              <a:rPr lang="sr-Latn-RS" sz="2000" dirty="0" smtClean="0">
                <a:solidFill>
                  <a:srgbClr val="002060"/>
                </a:solidFill>
                <a:latin typeface="Book Antiqua" panose="02040602050305030304" pitchFamily="18" charset="0"/>
              </a:rPr>
              <a:t> </a:t>
            </a:r>
            <a:r>
              <a:rPr lang="en-US" sz="2000" dirty="0" smtClean="0">
                <a:solidFill>
                  <a:srgbClr val="002060"/>
                </a:solidFill>
                <a:latin typeface="Book Antiqua" panose="02040602050305030304" pitchFamily="18" charset="0"/>
              </a:rPr>
              <a:t>significant loss of life</a:t>
            </a:r>
            <a:r>
              <a:rPr lang="sr-Latn-RS" sz="2000" dirty="0" smtClean="0">
                <a:solidFill>
                  <a:srgbClr val="002060"/>
                </a:solidFill>
                <a:latin typeface="Book Antiqua" panose="02040602050305030304" pitchFamily="18" charset="0"/>
              </a:rPr>
              <a:t>,</a:t>
            </a:r>
            <a:r>
              <a:rPr lang="en-US" sz="2000" dirty="0" smtClean="0">
                <a:solidFill>
                  <a:srgbClr val="002060"/>
                </a:solidFill>
                <a:latin typeface="Book Antiqua" panose="02040602050305030304" pitchFamily="18" charset="0"/>
              </a:rPr>
              <a:t> set back economic and social development</a:t>
            </a:r>
            <a:r>
              <a:rPr lang="sr-Latn-RS" sz="2000" dirty="0" smtClean="0">
                <a:solidFill>
                  <a:srgbClr val="002060"/>
                </a:solidFill>
                <a:latin typeface="Book Antiqua" panose="02040602050305030304" pitchFamily="18" charset="0"/>
              </a:rPr>
              <a:t>, </a:t>
            </a:r>
            <a:r>
              <a:rPr lang="en-US" sz="2000" dirty="0" err="1" smtClean="0">
                <a:solidFill>
                  <a:srgbClr val="002060"/>
                </a:solidFill>
                <a:latin typeface="Book Antiqua" panose="02040602050305030304" pitchFamily="18" charset="0"/>
              </a:rPr>
              <a:t>reduc</a:t>
            </a:r>
            <a:r>
              <a:rPr lang="sr-Latn-RS" sz="2000" dirty="0" smtClean="0">
                <a:solidFill>
                  <a:srgbClr val="002060"/>
                </a:solidFill>
                <a:latin typeface="Book Antiqua" panose="02040602050305030304" pitchFamily="18" charset="0"/>
              </a:rPr>
              <a:t>tions in</a:t>
            </a:r>
            <a:r>
              <a:rPr lang="en-US" sz="2000" dirty="0" smtClean="0">
                <a:solidFill>
                  <a:srgbClr val="002060"/>
                </a:solidFill>
                <a:latin typeface="Book Antiqua" panose="02040602050305030304" pitchFamily="18" charset="0"/>
              </a:rPr>
              <a:t> crop</a:t>
            </a:r>
            <a:r>
              <a:rPr lang="sr-Latn-RS" sz="2000" dirty="0" smtClean="0">
                <a:solidFill>
                  <a:srgbClr val="002060"/>
                </a:solidFill>
                <a:latin typeface="Book Antiqua" panose="02040602050305030304" pitchFamily="18" charset="0"/>
              </a:rPr>
              <a:t> yields, destruction of homes and other infrastructure and </a:t>
            </a:r>
            <a:r>
              <a:rPr lang="sr-Latn-RS" sz="2000" b="1" dirty="0" smtClean="0">
                <a:solidFill>
                  <a:srgbClr val="002060"/>
                </a:solidFill>
                <a:latin typeface="Book Antiqua" panose="02040602050305030304" pitchFamily="18" charset="0"/>
              </a:rPr>
              <a:t>indirectly</a:t>
            </a:r>
            <a:r>
              <a:rPr lang="sr-Latn-RS" sz="2000" dirty="0" smtClean="0">
                <a:solidFill>
                  <a:srgbClr val="002060"/>
                </a:solidFill>
                <a:latin typeface="Book Antiqua" panose="02040602050305030304" pitchFamily="18" charset="0"/>
              </a:rPr>
              <a:t> </a:t>
            </a:r>
            <a:r>
              <a:rPr lang="en-US" sz="2000" dirty="0" smtClean="0">
                <a:solidFill>
                  <a:srgbClr val="002060"/>
                </a:solidFill>
                <a:latin typeface="Book Antiqua" panose="02040602050305030304" pitchFamily="18" charset="0"/>
              </a:rPr>
              <a:t>increase</a:t>
            </a:r>
            <a:r>
              <a:rPr lang="sr-Latn-RS" sz="2000" dirty="0" smtClean="0">
                <a:solidFill>
                  <a:srgbClr val="002060"/>
                </a:solidFill>
                <a:latin typeface="Book Antiqua" panose="02040602050305030304" pitchFamily="18" charset="0"/>
              </a:rPr>
              <a:t>d </a:t>
            </a:r>
            <a:r>
              <a:rPr lang="en-US" sz="2000" dirty="0" smtClean="0">
                <a:solidFill>
                  <a:srgbClr val="002060"/>
                </a:solidFill>
                <a:latin typeface="Book Antiqua" panose="02040602050305030304" pitchFamily="18" charset="0"/>
              </a:rPr>
              <a:t>food prices and food insecurity</a:t>
            </a:r>
            <a:r>
              <a:rPr lang="sr-Latn-RS" sz="2000" dirty="0" smtClean="0">
                <a:solidFill>
                  <a:srgbClr val="002060"/>
                </a:solidFill>
                <a:latin typeface="Book Antiqua" panose="02040602050305030304" pitchFamily="18" charset="0"/>
              </a:rPr>
              <a:t>.</a:t>
            </a:r>
          </a:p>
          <a:p>
            <a:pPr algn="just">
              <a:buNone/>
            </a:pPr>
            <a:endParaRPr lang="sr-Latn-RS" sz="2000" dirty="0" smtClean="0">
              <a:solidFill>
                <a:srgbClr val="002060"/>
              </a:solidFill>
              <a:latin typeface="Book Antiqua" panose="02040602050305030304" pitchFamily="18" charset="0"/>
            </a:endParaRPr>
          </a:p>
          <a:p>
            <a:pPr algn="just">
              <a:buNone/>
            </a:pPr>
            <a:r>
              <a:rPr lang="en-US" sz="2000" b="1" dirty="0" smtClean="0">
                <a:solidFill>
                  <a:srgbClr val="002060"/>
                </a:solidFill>
                <a:latin typeface="Book Antiqua" panose="02040602050305030304" pitchFamily="18" charset="0"/>
              </a:rPr>
              <a:t>We cannot avoid </a:t>
            </a:r>
            <a:r>
              <a:rPr lang="sr-Latn-RS" sz="2000" b="1" dirty="0" smtClean="0">
                <a:solidFill>
                  <a:srgbClr val="002060"/>
                </a:solidFill>
                <a:latin typeface="Book Antiqua" panose="02040602050305030304" pitchFamily="18" charset="0"/>
              </a:rPr>
              <a:t>natural </a:t>
            </a:r>
            <a:r>
              <a:rPr lang="en-US" sz="2000" b="1" dirty="0" smtClean="0">
                <a:solidFill>
                  <a:srgbClr val="002060"/>
                </a:solidFill>
                <a:latin typeface="Book Antiqua" panose="02040602050305030304" pitchFamily="18" charset="0"/>
              </a:rPr>
              <a:t>hazards</a:t>
            </a:r>
            <a:r>
              <a:rPr lang="sr-Latn-RS" sz="2000" b="1" dirty="0" smtClean="0">
                <a:solidFill>
                  <a:srgbClr val="002060"/>
                </a:solidFill>
                <a:latin typeface="Book Antiqua" panose="02040602050305030304" pitchFamily="18" charset="0"/>
              </a:rPr>
              <a:t>,</a:t>
            </a:r>
            <a:r>
              <a:rPr lang="en-GB" sz="2000" b="1" dirty="0" smtClean="0">
                <a:solidFill>
                  <a:srgbClr val="002060"/>
                </a:solidFill>
                <a:latin typeface="Book Antiqua" panose="02040602050305030304" pitchFamily="18" charset="0"/>
              </a:rPr>
              <a:t> </a:t>
            </a:r>
            <a:r>
              <a:rPr lang="en-US" sz="2000" b="1" dirty="0" smtClean="0">
                <a:solidFill>
                  <a:srgbClr val="002060"/>
                </a:solidFill>
                <a:latin typeface="Book Antiqua" panose="02040602050305030304" pitchFamily="18" charset="0"/>
              </a:rPr>
              <a:t>but we can prevent them from becoming disasters</a:t>
            </a:r>
            <a:r>
              <a:rPr lang="sr-Latn-RS" sz="2000" b="1" dirty="0" smtClean="0">
                <a:solidFill>
                  <a:srgbClr val="002060"/>
                </a:solidFill>
                <a:latin typeface="Book Antiqua" panose="02040602050305030304" pitchFamily="18" charset="0"/>
              </a:rPr>
              <a:t>.</a:t>
            </a:r>
            <a:r>
              <a:rPr lang="en-US" sz="2000" b="1" dirty="0" smtClean="0">
                <a:solidFill>
                  <a:srgbClr val="002060"/>
                </a:solidFill>
                <a:latin typeface="Book Antiqua" panose="02040602050305030304" pitchFamily="18" charset="0"/>
              </a:rPr>
              <a:t> </a:t>
            </a:r>
            <a:endParaRPr lang="sr-Latn-RS" sz="2000" b="1" dirty="0" smtClean="0">
              <a:solidFill>
                <a:srgbClr val="002060"/>
              </a:solidFill>
              <a:latin typeface="Book Antiqua" panose="02040602050305030304" pitchFamily="18" charset="0"/>
            </a:endParaRPr>
          </a:p>
          <a:p>
            <a:pPr algn="just">
              <a:buNone/>
            </a:pPr>
            <a:endParaRPr lang="sr-Latn-RS" sz="2000" b="1" dirty="0" smtClean="0">
              <a:solidFill>
                <a:srgbClr val="002060"/>
              </a:solidFill>
              <a:latin typeface="Book Antiqua" panose="02040602050305030304" pitchFamily="18" charset="0"/>
            </a:endParaRPr>
          </a:p>
          <a:p>
            <a:pPr algn="just">
              <a:buNone/>
            </a:pPr>
            <a:r>
              <a:rPr lang="en-GB" sz="2000" dirty="0" smtClean="0">
                <a:solidFill>
                  <a:srgbClr val="002060"/>
                </a:solidFill>
                <a:latin typeface="Book Antiqua" panose="02040602050305030304" pitchFamily="18" charset="0"/>
              </a:rPr>
              <a:t>More than 1.5 billion people have been affected by disasters in various ways and the total economic loss was more than $1.3 trillion (Sendai Framework for Disaster Risk Reduction 2015-2030). Between 2002 and 2014 natural disasters in the EU caused over 80000 deaths and over €100 billion of economic losses. </a:t>
            </a:r>
            <a:endParaRPr lang="sr-Latn-RS" sz="2000" dirty="0" smtClean="0">
              <a:solidFill>
                <a:srgbClr val="002060"/>
              </a:solidFill>
              <a:latin typeface="Book Antiqua" panose="02040602050305030304" pitchFamily="18" charset="0"/>
            </a:endParaRPr>
          </a:p>
          <a:p>
            <a:pPr algn="just">
              <a:buNone/>
            </a:pPr>
            <a:endParaRPr lang="sr-Latn-RS" sz="2000" b="1"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Motivation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646237"/>
            <a:ext cx="8229600" cy="4525963"/>
          </a:xfrm>
        </p:spPr>
        <p:txBody>
          <a:bodyPr>
            <a:noAutofit/>
          </a:bodyPr>
          <a:lstStyle/>
          <a:p>
            <a:pPr algn="just">
              <a:buNone/>
            </a:pPr>
            <a:r>
              <a:rPr lang="sr-Latn-RS" sz="2000" b="1" dirty="0" smtClean="0">
                <a:solidFill>
                  <a:srgbClr val="002060"/>
                </a:solidFill>
                <a:latin typeface="Book Antiqua" panose="02040602050305030304" pitchFamily="18" charset="0"/>
              </a:rPr>
              <a:t>M</a:t>
            </a:r>
            <a:r>
              <a:rPr lang="en-GB" sz="2000" b="1" dirty="0" err="1" smtClean="0">
                <a:solidFill>
                  <a:srgbClr val="002060"/>
                </a:solidFill>
                <a:latin typeface="Book Antiqua" panose="02040602050305030304" pitchFamily="18" charset="0"/>
              </a:rPr>
              <a:t>anagement</a:t>
            </a:r>
            <a:r>
              <a:rPr lang="en-GB" sz="2000" b="1" dirty="0" smtClean="0">
                <a:solidFill>
                  <a:srgbClr val="002060"/>
                </a:solidFill>
                <a:latin typeface="Book Antiqua" panose="02040602050305030304" pitchFamily="18" charset="0"/>
              </a:rPr>
              <a:t> of natural disasters became the greatest global challenge and an indispensable requirement for sustainable development</a:t>
            </a:r>
            <a:r>
              <a:rPr lang="en-GB" sz="2000" dirty="0" smtClean="0">
                <a:solidFill>
                  <a:srgbClr val="002060"/>
                </a:solidFill>
                <a:latin typeface="Book Antiqua" panose="02040602050305030304" pitchFamily="18" charset="0"/>
              </a:rPr>
              <a:t> and is set as a goal both in Europe 2020 (target 3. climate change) and the 2030 agenda for Sustainable Development United Nations (“Goal 13. Take urgent action to combat climate change and its impacts“).</a:t>
            </a:r>
            <a:endParaRPr lang="sr-Latn-RS" sz="2000" dirty="0" smtClean="0">
              <a:solidFill>
                <a:srgbClr val="002060"/>
              </a:solidFill>
              <a:latin typeface="Book Antiqua" panose="02040602050305030304" pitchFamily="18" charset="0"/>
            </a:endParaRPr>
          </a:p>
          <a:p>
            <a:pPr algn="just">
              <a:buNone/>
            </a:pPr>
            <a:endParaRPr lang="sr-Latn-RS" sz="2000" dirty="0" smtClean="0">
              <a:solidFill>
                <a:srgbClr val="002060"/>
              </a:solidFill>
              <a:latin typeface="Book Antiqua" panose="02040602050305030304" pitchFamily="18" charset="0"/>
            </a:endParaRPr>
          </a:p>
          <a:p>
            <a:pPr algn="just">
              <a:buNone/>
            </a:pPr>
            <a:r>
              <a:rPr lang="en-GB" sz="2000" dirty="0" smtClean="0">
                <a:solidFill>
                  <a:srgbClr val="002060"/>
                </a:solidFill>
                <a:latin typeface="Book Antiqua" panose="02040602050305030304" pitchFamily="18" charset="0"/>
              </a:rPr>
              <a:t>WB countries should above all develop new </a:t>
            </a:r>
            <a:r>
              <a:rPr lang="sr-Latn-RS" sz="2000" dirty="0" smtClean="0">
                <a:solidFill>
                  <a:srgbClr val="002060"/>
                </a:solidFill>
                <a:latin typeface="Book Antiqua" panose="02040602050305030304" pitchFamily="18" charset="0"/>
              </a:rPr>
              <a:t>or </a:t>
            </a:r>
            <a:r>
              <a:rPr lang="en-GB" sz="2000" dirty="0" smtClean="0">
                <a:solidFill>
                  <a:srgbClr val="002060"/>
                </a:solidFill>
                <a:latin typeface="Book Antiqua" panose="02040602050305030304" pitchFamily="18" charset="0"/>
              </a:rPr>
              <a:t>improve the existing education in this field, to raise technical capacity and accomplish creation of more efficient systems for better response when natural disasters occur.</a:t>
            </a:r>
            <a:endParaRPr lang="en-US" sz="20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100"/>
            <a:ext cx="8229600" cy="749300"/>
          </a:xfrm>
        </p:spPr>
        <p:txBody>
          <a:bodyPr>
            <a:normAutofit fontScale="90000"/>
          </a:bodyPr>
          <a:lstStyle/>
          <a:p>
            <a:r>
              <a:rPr lang="bs-Latn-BA" dirty="0" smtClean="0">
                <a:solidFill>
                  <a:srgbClr val="419182"/>
                </a:solidFill>
                <a:latin typeface="Book Antiqua" panose="02040602050305030304" pitchFamily="18" charset="0"/>
              </a:rPr>
              <a:t>Overall Broader Objective</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sr-Latn-RS" altLang="en-US" b="1" dirty="0" smtClean="0">
              <a:solidFill>
                <a:srgbClr val="002060"/>
              </a:solidFill>
              <a:latin typeface="Book Antiqua" panose="02040602050305030304" pitchFamily="18" charset="0"/>
            </a:endParaRPr>
          </a:p>
          <a:p>
            <a:pPr marL="0" indent="0" algn="just">
              <a:buNone/>
            </a:pPr>
            <a:endParaRPr lang="sr-Latn-RS" altLang="en-US" b="1" dirty="0" smtClean="0">
              <a:solidFill>
                <a:srgbClr val="002060"/>
              </a:solidFill>
              <a:latin typeface="Book Antiqua" panose="02040602050305030304" pitchFamily="18" charset="0"/>
            </a:endParaRPr>
          </a:p>
          <a:p>
            <a:pPr marL="0" indent="0" algn="just">
              <a:buNone/>
            </a:pPr>
            <a:r>
              <a:rPr lang="en-GB" altLang="en-US" b="1" dirty="0" smtClean="0">
                <a:solidFill>
                  <a:srgbClr val="002060"/>
                </a:solidFill>
                <a:latin typeface="Book Antiqua" panose="02040602050305030304" pitchFamily="18" charset="0"/>
              </a:rPr>
              <a:t>Education of experts for prevention and management of natural disasters in the region of Western Balkan (WB) according to the national and EU policies.</a:t>
            </a:r>
            <a:endParaRPr lang="sr-Latn-RS" altLang="en-US" b="1" dirty="0" smtClean="0">
              <a:solidFill>
                <a:srgbClr val="002060"/>
              </a:solidFill>
              <a:latin typeface="Book Antiqua" panose="02040602050305030304" pitchFamily="18" charset="0"/>
            </a:endParaRPr>
          </a:p>
          <a:p>
            <a:pPr>
              <a:buNone/>
            </a:pPr>
            <a:endParaRPr lang="sr-Latn-RS"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Specific Objectives</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lvl="0" algn="just"/>
            <a:r>
              <a:rPr lang="sr-Latn-RS" sz="2600" b="1" dirty="0" smtClean="0">
                <a:solidFill>
                  <a:srgbClr val="002060"/>
                </a:solidFill>
                <a:latin typeface="Book Antiqua" panose="02040602050305030304" pitchFamily="18" charset="0"/>
              </a:rPr>
              <a:t>D</a:t>
            </a:r>
            <a:r>
              <a:rPr lang="en-GB" sz="2600" b="1" dirty="0" err="1" smtClean="0">
                <a:solidFill>
                  <a:srgbClr val="002060"/>
                </a:solidFill>
                <a:latin typeface="Book Antiqua" panose="02040602050305030304" pitchFamily="18" charset="0"/>
              </a:rPr>
              <a:t>evelop</a:t>
            </a:r>
            <a:r>
              <a:rPr lang="sr-Latn-RS" sz="2600" b="1" dirty="0" smtClean="0">
                <a:solidFill>
                  <a:srgbClr val="002060"/>
                </a:solidFill>
                <a:latin typeface="Book Antiqua" panose="02040602050305030304" pitchFamily="18" charset="0"/>
              </a:rPr>
              <a:t>ment</a:t>
            </a:r>
            <a:r>
              <a:rPr lang="en-GB" sz="2600" b="1" dirty="0" smtClean="0">
                <a:solidFill>
                  <a:srgbClr val="002060"/>
                </a:solidFill>
                <a:latin typeface="Book Antiqua" panose="02040602050305030304" pitchFamily="18" charset="0"/>
              </a:rPr>
              <a:t> and implement</a:t>
            </a:r>
            <a:r>
              <a:rPr lang="sr-Latn-RS" sz="2600" b="1" dirty="0" smtClean="0">
                <a:solidFill>
                  <a:srgbClr val="002060"/>
                </a:solidFill>
                <a:latin typeface="Book Antiqua" panose="02040602050305030304" pitchFamily="18" charset="0"/>
              </a:rPr>
              <a:t>ation of</a:t>
            </a:r>
            <a:r>
              <a:rPr lang="en-GB" sz="2600" b="1" dirty="0" smtClean="0">
                <a:solidFill>
                  <a:srgbClr val="002060"/>
                </a:solidFill>
                <a:latin typeface="Book Antiqua" panose="02040602050305030304" pitchFamily="18" charset="0"/>
              </a:rPr>
              <a:t> methodology for identification of natural disasters </a:t>
            </a:r>
            <a:r>
              <a:rPr lang="en-GB" sz="2600" dirty="0" smtClean="0">
                <a:solidFill>
                  <a:srgbClr val="002060"/>
                </a:solidFill>
                <a:latin typeface="Book Antiqua" panose="02040602050305030304" pitchFamily="18" charset="0"/>
              </a:rPr>
              <a:t>to be managed in WB region and all aspects of prevention and consequences in order to define specific competencies for professional practice</a:t>
            </a:r>
            <a:endParaRPr lang="en-US" sz="2600" dirty="0" smtClean="0">
              <a:solidFill>
                <a:srgbClr val="002060"/>
              </a:solidFill>
              <a:latin typeface="Book Antiqua" panose="02040602050305030304" pitchFamily="18" charset="0"/>
            </a:endParaRPr>
          </a:p>
          <a:p>
            <a:pPr lvl="0" algn="just"/>
            <a:r>
              <a:rPr lang="en-GB" sz="2600" dirty="0" smtClean="0">
                <a:solidFill>
                  <a:srgbClr val="002060"/>
                </a:solidFill>
                <a:latin typeface="Book Antiqua" panose="02040602050305030304" pitchFamily="18" charset="0"/>
              </a:rPr>
              <a:t>Develop</a:t>
            </a:r>
            <a:r>
              <a:rPr lang="sr-Latn-RS" sz="2600" dirty="0" smtClean="0">
                <a:solidFill>
                  <a:srgbClr val="002060"/>
                </a:solidFill>
                <a:latin typeface="Book Antiqua" panose="02040602050305030304" pitchFamily="18" charset="0"/>
              </a:rPr>
              <a:t>ment</a:t>
            </a:r>
            <a:r>
              <a:rPr lang="en-GB" sz="2600" dirty="0" smtClean="0">
                <a:solidFill>
                  <a:srgbClr val="002060"/>
                </a:solidFill>
                <a:latin typeface="Book Antiqua" panose="02040602050305030304" pitchFamily="18" charset="0"/>
              </a:rPr>
              <a:t> and implement</a:t>
            </a:r>
            <a:r>
              <a:rPr lang="sr-Latn-RS" sz="2600" dirty="0" smtClean="0">
                <a:solidFill>
                  <a:srgbClr val="002060"/>
                </a:solidFill>
                <a:latin typeface="Book Antiqua" panose="02040602050305030304" pitchFamily="18" charset="0"/>
              </a:rPr>
              <a:t>ation</a:t>
            </a:r>
            <a:r>
              <a:rPr lang="en-GB" sz="2600" dirty="0" smtClean="0">
                <a:solidFill>
                  <a:srgbClr val="002060"/>
                </a:solidFill>
                <a:latin typeface="Book Antiqua" panose="02040602050305030304" pitchFamily="18" charset="0"/>
              </a:rPr>
              <a:t> of the </a:t>
            </a:r>
            <a:r>
              <a:rPr lang="en-GB" sz="2600" b="1" dirty="0" smtClean="0">
                <a:solidFill>
                  <a:srgbClr val="002060"/>
                </a:solidFill>
                <a:latin typeface="Book Antiqua" panose="02040602050305030304" pitchFamily="18" charset="0"/>
              </a:rPr>
              <a:t>new advanced master curricula in Natural Disasters Risk Management</a:t>
            </a:r>
            <a:r>
              <a:rPr lang="en-GB" sz="2600" dirty="0" smtClean="0">
                <a:solidFill>
                  <a:srgbClr val="002060"/>
                </a:solidFill>
                <a:latin typeface="Book Antiqua" panose="02040602050305030304" pitchFamily="18" charset="0"/>
              </a:rPr>
              <a:t> (NDRM) in line with the Bologna requirements and national accreditation standards </a:t>
            </a:r>
            <a:endParaRPr lang="en-US" sz="2600" dirty="0" smtClean="0">
              <a:solidFill>
                <a:srgbClr val="002060"/>
              </a:solidFill>
              <a:latin typeface="Book Antiqua" panose="02040602050305030304" pitchFamily="18" charset="0"/>
            </a:endParaRPr>
          </a:p>
          <a:p>
            <a:pPr algn="just"/>
            <a:r>
              <a:rPr lang="en-GB" sz="2600" b="1" dirty="0" smtClean="0">
                <a:solidFill>
                  <a:srgbClr val="002060"/>
                </a:solidFill>
                <a:latin typeface="Book Antiqua" panose="02040602050305030304" pitchFamily="18" charset="0"/>
              </a:rPr>
              <a:t>Develop</a:t>
            </a:r>
            <a:r>
              <a:rPr lang="sr-Latn-RS" sz="2600" b="1" dirty="0" smtClean="0">
                <a:solidFill>
                  <a:srgbClr val="002060"/>
                </a:solidFill>
                <a:latin typeface="Book Antiqua" panose="02040602050305030304" pitchFamily="18" charset="0"/>
              </a:rPr>
              <a:t>ment</a:t>
            </a:r>
            <a:r>
              <a:rPr lang="en-GB" sz="2600" b="1" dirty="0" smtClean="0">
                <a:solidFill>
                  <a:srgbClr val="002060"/>
                </a:solidFill>
                <a:latin typeface="Book Antiqua" panose="02040602050305030304" pitchFamily="18" charset="0"/>
              </a:rPr>
              <a:t> of trainings </a:t>
            </a:r>
            <a:r>
              <a:rPr lang="en-GB" sz="2600" dirty="0" smtClean="0">
                <a:solidFill>
                  <a:srgbClr val="002060"/>
                </a:solidFill>
                <a:latin typeface="Book Antiqua" panose="02040602050305030304" pitchFamily="18" charset="0"/>
              </a:rPr>
              <a:t>for the public sector and citizens for reaction in case of various natural disasters</a:t>
            </a:r>
            <a:endParaRPr lang="bs-Latn-BA"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Project Realisation</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algn="just"/>
            <a:r>
              <a:rPr lang="sr-Latn-RS" sz="2200" b="1" dirty="0" smtClean="0">
                <a:solidFill>
                  <a:srgbClr val="002060"/>
                </a:solidFill>
                <a:latin typeface="Book Antiqua" panose="02040602050305030304" pitchFamily="18" charset="0"/>
              </a:rPr>
              <a:t>I</a:t>
            </a:r>
            <a:r>
              <a:rPr lang="en-GB" sz="2200" b="1" dirty="0" err="1" smtClean="0">
                <a:solidFill>
                  <a:srgbClr val="002060"/>
                </a:solidFill>
                <a:latin typeface="Book Antiqua" panose="02040602050305030304" pitchFamily="18" charset="0"/>
              </a:rPr>
              <a:t>dentification</a:t>
            </a:r>
            <a:r>
              <a:rPr lang="en-GB" sz="2200" b="1" dirty="0" smtClean="0">
                <a:solidFill>
                  <a:srgbClr val="002060"/>
                </a:solidFill>
                <a:latin typeface="Book Antiqua" panose="02040602050305030304" pitchFamily="18" charset="0"/>
              </a:rPr>
              <a:t> and analysis of WB problems and needs in NDRM</a:t>
            </a:r>
            <a:r>
              <a:rPr lang="en-GB" sz="2200" dirty="0" smtClean="0">
                <a:solidFill>
                  <a:srgbClr val="002060"/>
                </a:solidFill>
                <a:latin typeface="Book Antiqua" panose="02040602050305030304" pitchFamily="18" charset="0"/>
              </a:rPr>
              <a:t>, comparison of best practices in EU and WB, determination of discrepancy level of NDRM in EU and WB (by May 2017)</a:t>
            </a:r>
            <a:r>
              <a:rPr lang="sr-Latn-RS" sz="2200" dirty="0" smtClean="0">
                <a:solidFill>
                  <a:srgbClr val="002060"/>
                </a:solidFill>
                <a:latin typeface="Book Antiqua" panose="02040602050305030304" pitchFamily="18" charset="0"/>
              </a:rPr>
              <a:t>.</a:t>
            </a:r>
            <a:endParaRPr lang="en-U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D</a:t>
            </a:r>
            <a:r>
              <a:rPr lang="en-GB" sz="2200" b="1" dirty="0" err="1" smtClean="0">
                <a:solidFill>
                  <a:srgbClr val="002060"/>
                </a:solidFill>
                <a:latin typeface="Book Antiqua" panose="02040602050305030304" pitchFamily="18" charset="0"/>
              </a:rPr>
              <a:t>evelop</a:t>
            </a:r>
            <a:r>
              <a:rPr lang="sr-Latn-RS" sz="2200" b="1" dirty="0" smtClean="0">
                <a:solidFill>
                  <a:srgbClr val="002060"/>
                </a:solidFill>
                <a:latin typeface="Book Antiqua" panose="02040602050305030304" pitchFamily="18" charset="0"/>
              </a:rPr>
              <a:t>ment</a:t>
            </a:r>
            <a:r>
              <a:rPr lang="en-GB" sz="2200" b="1" dirty="0" smtClean="0">
                <a:solidFill>
                  <a:srgbClr val="002060"/>
                </a:solidFill>
                <a:latin typeface="Book Antiqua" panose="02040602050305030304" pitchFamily="18" charset="0"/>
              </a:rPr>
              <a:t> of master curricula </a:t>
            </a:r>
            <a:r>
              <a:rPr lang="en-GB" sz="2200" dirty="0" smtClean="0">
                <a:solidFill>
                  <a:srgbClr val="002060"/>
                </a:solidFill>
                <a:latin typeface="Book Antiqua" panose="02040602050305030304" pitchFamily="18" charset="0"/>
              </a:rPr>
              <a:t>with all necessary elements in line with the Europe 2020 strategy, ET 2020, Standards and Guidelines for Quality Assurance in the European Higher Education Area and the Bologna requirements, training of teaching staff (by December 2017), upgrading teaching environment (by June 2017)</a:t>
            </a:r>
            <a:r>
              <a:rPr lang="sr-Latn-RS" sz="2200" dirty="0" smtClean="0">
                <a:solidFill>
                  <a:srgbClr val="002060"/>
                </a:solidFill>
                <a:latin typeface="Book Antiqua" panose="02040602050305030304" pitchFamily="18" charset="0"/>
              </a:rPr>
              <a:t>.</a:t>
            </a:r>
            <a:r>
              <a:rPr lang="en-GB" sz="2200" dirty="0" smtClean="0">
                <a:solidFill>
                  <a:srgbClr val="002060"/>
                </a:solidFill>
                <a:latin typeface="Book Antiqua" panose="02040602050305030304" pitchFamily="18" charset="0"/>
              </a:rPr>
              <a:t> </a:t>
            </a:r>
            <a:endParaRPr lang="sr-Latn-R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D</a:t>
            </a:r>
            <a:r>
              <a:rPr lang="en-GB" sz="2200" b="1" dirty="0" err="1" smtClean="0">
                <a:solidFill>
                  <a:srgbClr val="002060"/>
                </a:solidFill>
                <a:latin typeface="Book Antiqua" panose="02040602050305030304" pitchFamily="18" charset="0"/>
              </a:rPr>
              <a:t>evelop</a:t>
            </a:r>
            <a:r>
              <a:rPr lang="sr-Latn-RS" sz="2200" b="1" dirty="0" smtClean="0">
                <a:solidFill>
                  <a:srgbClr val="002060"/>
                </a:solidFill>
                <a:latin typeface="Book Antiqua" panose="02040602050305030304" pitchFamily="18" charset="0"/>
              </a:rPr>
              <a:t>ment</a:t>
            </a:r>
            <a:r>
              <a:rPr lang="en-GB" sz="2200" b="1" dirty="0" smtClean="0">
                <a:solidFill>
                  <a:srgbClr val="002060"/>
                </a:solidFill>
                <a:latin typeface="Book Antiqua" panose="02040602050305030304" pitchFamily="18" charset="0"/>
              </a:rPr>
              <a:t> of educational trainings </a:t>
            </a:r>
            <a:r>
              <a:rPr lang="en-GB" sz="2200" dirty="0" smtClean="0">
                <a:solidFill>
                  <a:srgbClr val="002060"/>
                </a:solidFill>
                <a:latin typeface="Book Antiqua" panose="02040602050305030304" pitchFamily="18" charset="0"/>
              </a:rPr>
              <a:t>for citizens and public sector (by February 2018)</a:t>
            </a:r>
            <a:r>
              <a:rPr lang="sr-Latn-RS" sz="2200" dirty="0" smtClean="0">
                <a:solidFill>
                  <a:srgbClr val="002060"/>
                </a:solidFill>
                <a:latin typeface="Book Antiqua" panose="02040602050305030304" pitchFamily="18" charset="0"/>
              </a:rPr>
              <a:t>.</a:t>
            </a:r>
            <a:endParaRPr lang="en-US" sz="2200" dirty="0" smtClean="0">
              <a:solidFill>
                <a:srgbClr val="002060"/>
              </a:solidFill>
              <a:latin typeface="Book Antiqua" panose="02040602050305030304" pitchFamily="18" charset="0"/>
            </a:endParaRPr>
          </a:p>
          <a:p>
            <a:pPr algn="just"/>
            <a:r>
              <a:rPr lang="sr-Latn-RS" sz="2200" b="1" dirty="0" smtClean="0">
                <a:solidFill>
                  <a:srgbClr val="002060"/>
                </a:solidFill>
                <a:latin typeface="Book Antiqua" panose="02040602050305030304" pitchFamily="18" charset="0"/>
              </a:rPr>
              <a:t>I</a:t>
            </a:r>
            <a:r>
              <a:rPr lang="en-GB" sz="2200" b="1" dirty="0" err="1" smtClean="0">
                <a:solidFill>
                  <a:srgbClr val="002060"/>
                </a:solidFill>
                <a:latin typeface="Book Antiqua" panose="02040602050305030304" pitchFamily="18" charset="0"/>
              </a:rPr>
              <a:t>mplementation</a:t>
            </a:r>
            <a:r>
              <a:rPr lang="en-GB" sz="2200" b="1" dirty="0" smtClean="0">
                <a:solidFill>
                  <a:srgbClr val="002060"/>
                </a:solidFill>
                <a:latin typeface="Book Antiqua" panose="02040602050305030304" pitchFamily="18" charset="0"/>
              </a:rPr>
              <a:t> of master curricula with students’ internships and student and staff </a:t>
            </a:r>
            <a:r>
              <a:rPr lang="en-GB" sz="2200" b="1" dirty="0" err="1" smtClean="0">
                <a:solidFill>
                  <a:srgbClr val="002060"/>
                </a:solidFill>
                <a:latin typeface="Book Antiqua" panose="02040602050305030304" pitchFamily="18" charset="0"/>
              </a:rPr>
              <a:t>mobilities</a:t>
            </a:r>
            <a:r>
              <a:rPr lang="en-GB" sz="2200" dirty="0" smtClean="0">
                <a:solidFill>
                  <a:srgbClr val="002060"/>
                </a:solidFill>
                <a:latin typeface="Book Antiqua" panose="02040602050305030304" pitchFamily="18" charset="0"/>
              </a:rPr>
              <a:t> (since May 2018) and trainings (since December 2017).</a:t>
            </a:r>
            <a:endParaRPr lang="en-US" sz="22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fontScale="90000"/>
          </a:bodyPr>
          <a:lstStyle/>
          <a:p>
            <a:r>
              <a:rPr lang="bs-Latn-BA" dirty="0" smtClean="0">
                <a:solidFill>
                  <a:srgbClr val="419182"/>
                </a:solidFill>
                <a:latin typeface="Book Antiqua" panose="02040602050305030304" pitchFamily="18" charset="0"/>
              </a:rPr>
              <a:t>Student Involment</a:t>
            </a:r>
            <a:endParaRPr lang="bs-Latn-BA" dirty="0">
              <a:solidFill>
                <a:srgbClr val="419182"/>
              </a:solidFill>
              <a:latin typeface="Book Antiqua" panose="02040602050305030304" pitchFamily="18" charset="0"/>
            </a:endParaRPr>
          </a:p>
        </p:txBody>
      </p:sp>
      <p:sp>
        <p:nvSpPr>
          <p:cNvPr id="3" name="Content Placeholder 2"/>
          <p:cNvSpPr>
            <a:spLocks noGrp="1"/>
          </p:cNvSpPr>
          <p:nvPr>
            <p:ph idx="1"/>
          </p:nvPr>
        </p:nvSpPr>
        <p:spPr>
          <a:xfrm>
            <a:off x="457200" y="1722437"/>
            <a:ext cx="8229600" cy="4525963"/>
          </a:xfrm>
        </p:spPr>
        <p:txBody>
          <a:bodyPr>
            <a:noAutofit/>
          </a:bodyPr>
          <a:lstStyle/>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will be informed about developed new master curricula and provided internships in WB and EU partner countries and they will be given opportunity to study in EU within the Special Mobility Strand (45 </a:t>
            </a:r>
            <a:r>
              <a:rPr lang="en-GB" sz="2600" dirty="0" err="1" smtClean="0">
                <a:solidFill>
                  <a:srgbClr val="002060"/>
                </a:solidFill>
                <a:latin typeface="Book Antiqua" panose="02040602050305030304" pitchFamily="18" charset="0"/>
              </a:rPr>
              <a:t>mobilities</a:t>
            </a:r>
            <a:r>
              <a:rPr lang="en-GB" sz="2600" dirty="0" smtClean="0">
                <a:solidFill>
                  <a:srgbClr val="002060"/>
                </a:solidFill>
                <a:latin typeface="Book Antiqua" panose="02040602050305030304" pitchFamily="18" charset="0"/>
              </a:rPr>
              <a:t>)</a:t>
            </a:r>
            <a:r>
              <a:rPr lang="sr-Latn-RS" sz="2600" dirty="0" smtClean="0">
                <a:solidFill>
                  <a:srgbClr val="002060"/>
                </a:solidFill>
                <a:latin typeface="Book Antiqua" panose="02040602050305030304" pitchFamily="18" charset="0"/>
              </a:rPr>
              <a:t>.</a:t>
            </a:r>
            <a:endParaRPr lang="en-US" sz="2600" dirty="0" smtClean="0">
              <a:solidFill>
                <a:srgbClr val="002060"/>
              </a:solidFill>
              <a:latin typeface="Book Antiqua" panose="02040602050305030304" pitchFamily="18" charset="0"/>
            </a:endParaRPr>
          </a:p>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feedback through the self-evaluation of master curricula will be one of the main indicators of the project quality</a:t>
            </a:r>
            <a:r>
              <a:rPr lang="sr-Latn-RS" sz="2600" dirty="0" smtClean="0">
                <a:solidFill>
                  <a:srgbClr val="002060"/>
                </a:solidFill>
                <a:latin typeface="Book Antiqua" panose="02040602050305030304" pitchFamily="18" charset="0"/>
              </a:rPr>
              <a:t>.</a:t>
            </a:r>
            <a:endParaRPr lang="en-US" sz="2600" dirty="0" smtClean="0">
              <a:solidFill>
                <a:srgbClr val="002060"/>
              </a:solidFill>
              <a:latin typeface="Book Antiqua" panose="02040602050305030304" pitchFamily="18" charset="0"/>
            </a:endParaRPr>
          </a:p>
          <a:p>
            <a:pPr algn="just"/>
            <a:r>
              <a:rPr lang="sr-Latn-RS" sz="2600" dirty="0" smtClean="0">
                <a:solidFill>
                  <a:srgbClr val="002060"/>
                </a:solidFill>
                <a:latin typeface="Book Antiqua" panose="02040602050305030304" pitchFamily="18" charset="0"/>
              </a:rPr>
              <a:t>S</a:t>
            </a:r>
            <a:r>
              <a:rPr lang="en-GB" sz="2600" dirty="0" err="1" smtClean="0">
                <a:solidFill>
                  <a:srgbClr val="002060"/>
                </a:solidFill>
                <a:latin typeface="Book Antiqua" panose="02040602050305030304" pitchFamily="18" charset="0"/>
              </a:rPr>
              <a:t>tudents</a:t>
            </a:r>
            <a:r>
              <a:rPr lang="en-GB" sz="2600" dirty="0" smtClean="0">
                <a:solidFill>
                  <a:srgbClr val="002060"/>
                </a:solidFill>
                <a:latin typeface="Book Antiqua" panose="02040602050305030304" pitchFamily="18" charset="0"/>
              </a:rPr>
              <a:t> will be actively involved in promotion of developed master curricula.</a:t>
            </a:r>
            <a:endParaRPr lang="en-US" sz="2600" dirty="0" smtClean="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Tree>
    <p:extLst>
      <p:ext uri="{BB962C8B-B14F-4D97-AF65-F5344CB8AC3E}">
        <p14:creationId xmlns="" xmlns:p14="http://schemas.microsoft.com/office/powerpoint/2010/main" val="933285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1608</Words>
  <Application>Microsoft Office PowerPoint</Application>
  <PresentationFormat>On-screen Show (4:3)</PresentationFormat>
  <Paragraphs>385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Development of master curricula for natural disasters risk management in Western Balkan countries</vt:lpstr>
      <vt:lpstr>Basic Information</vt:lpstr>
      <vt:lpstr>Natural hazards</vt:lpstr>
      <vt:lpstr>Natural hazards</vt:lpstr>
      <vt:lpstr>Motivation</vt:lpstr>
      <vt:lpstr>Overall Broader Objective</vt:lpstr>
      <vt:lpstr>Specific Objectives</vt:lpstr>
      <vt:lpstr>Project Realisation</vt:lpstr>
      <vt:lpstr>Student Involment</vt:lpstr>
      <vt:lpstr>Sustainability</vt:lpstr>
      <vt:lpstr>Consortium</vt:lpstr>
      <vt:lpstr>Consortium</vt:lpstr>
      <vt:lpstr>Consortium</vt:lpstr>
      <vt:lpstr>Slide 14</vt:lpstr>
      <vt:lpstr>Work Packages</vt:lpstr>
      <vt:lpstr>Work Packages</vt:lpstr>
      <vt:lpstr>Workplan for project year 1</vt:lpstr>
      <vt:lpstr>Slide 18</vt:lpstr>
      <vt:lpstr>NatRisk in media</vt:lpstr>
      <vt:lpstr>NatRisk in media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Milan</cp:lastModifiedBy>
  <cp:revision>77</cp:revision>
  <dcterms:created xsi:type="dcterms:W3CDTF">2006-08-16T00:00:00Z</dcterms:created>
  <dcterms:modified xsi:type="dcterms:W3CDTF">2016-12-14T23:07:51Z</dcterms:modified>
</cp:coreProperties>
</file>